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0" r:id="rId4"/>
    <p:sldId id="272" r:id="rId5"/>
    <p:sldId id="264" r:id="rId6"/>
    <p:sldId id="269" r:id="rId7"/>
    <p:sldId id="265" r:id="rId8"/>
    <p:sldId id="271" r:id="rId9"/>
    <p:sldId id="259" r:id="rId10"/>
    <p:sldId id="270" r:id="rId11"/>
    <p:sldId id="267" r:id="rId12"/>
    <p:sldId id="268" r:id="rId13"/>
    <p:sldId id="262"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3"/>
    <p:restoredTop sz="94676"/>
  </p:normalViewPr>
  <p:slideViewPr>
    <p:cSldViewPr snapToGrid="0" snapToObjects="1">
      <p:cViewPr varScale="1">
        <p:scale>
          <a:sx n="106" d="100"/>
          <a:sy n="106" d="100"/>
        </p:scale>
        <p:origin x="71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024CA-10BA-0B47-8F61-43D983C391A5}"/>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33021759-70C1-BB45-9E57-87B162C05D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342761F-C0C0-A64F-8CDB-C6741E62CEB6}"/>
              </a:ext>
            </a:extLst>
          </p:cNvPr>
          <p:cNvSpPr>
            <a:spLocks noGrp="1"/>
          </p:cNvSpPr>
          <p:nvPr>
            <p:ph type="dt" sz="half" idx="10"/>
          </p:nvPr>
        </p:nvSpPr>
        <p:spPr/>
        <p:txBody>
          <a:bodyPr/>
          <a:lstStyle/>
          <a:p>
            <a:fld id="{8A6E84F5-DBC0-FF4A-8F5C-CC885E927B05}" type="datetimeFigureOut">
              <a:rPr kumimoji="1" lang="zh-CN" altLang="en-US" smtClean="0"/>
              <a:t>2018/12/20</a:t>
            </a:fld>
            <a:endParaRPr kumimoji="1" lang="zh-CN" altLang="en-US"/>
          </a:p>
        </p:txBody>
      </p:sp>
      <p:sp>
        <p:nvSpPr>
          <p:cNvPr id="5" name="页脚占位符 4">
            <a:extLst>
              <a:ext uri="{FF2B5EF4-FFF2-40B4-BE49-F238E27FC236}">
                <a16:creationId xmlns:a16="http://schemas.microsoft.com/office/drawing/2014/main" id="{017BA703-BF69-9D4C-B5DE-5CEB1AB9E8D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33A6492-AD00-0A4B-AFFA-C0E3C9F066A8}"/>
              </a:ext>
            </a:extLst>
          </p:cNvPr>
          <p:cNvSpPr>
            <a:spLocks noGrp="1"/>
          </p:cNvSpPr>
          <p:nvPr>
            <p:ph type="sldNum" sz="quarter" idx="12"/>
          </p:nvPr>
        </p:nvSpPr>
        <p:spPr/>
        <p:txBody>
          <a:bodyPr/>
          <a:lstStyle/>
          <a:p>
            <a:fld id="{9E9D61D5-D998-B945-BFF4-1B4C0DFE05B3}" type="slidenum">
              <a:rPr kumimoji="1" lang="zh-CN" altLang="en-US" smtClean="0"/>
              <a:t>‹#›</a:t>
            </a:fld>
            <a:endParaRPr kumimoji="1" lang="zh-CN" altLang="en-US"/>
          </a:p>
        </p:txBody>
      </p:sp>
    </p:spTree>
    <p:extLst>
      <p:ext uri="{BB962C8B-B14F-4D97-AF65-F5344CB8AC3E}">
        <p14:creationId xmlns:p14="http://schemas.microsoft.com/office/powerpoint/2010/main" val="1806964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218CA-472C-5F4F-82B2-B69AC13B90E8}"/>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66D3C55-3DBE-3740-8C63-8131DCD99A03}"/>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6A481F84-A801-9347-B4C6-624148AE5722}"/>
              </a:ext>
            </a:extLst>
          </p:cNvPr>
          <p:cNvSpPr>
            <a:spLocks noGrp="1"/>
          </p:cNvSpPr>
          <p:nvPr>
            <p:ph type="dt" sz="half" idx="10"/>
          </p:nvPr>
        </p:nvSpPr>
        <p:spPr/>
        <p:txBody>
          <a:bodyPr/>
          <a:lstStyle/>
          <a:p>
            <a:fld id="{8A6E84F5-DBC0-FF4A-8F5C-CC885E927B05}" type="datetimeFigureOut">
              <a:rPr kumimoji="1" lang="zh-CN" altLang="en-US" smtClean="0"/>
              <a:t>2018/12/20</a:t>
            </a:fld>
            <a:endParaRPr kumimoji="1" lang="zh-CN" altLang="en-US"/>
          </a:p>
        </p:txBody>
      </p:sp>
      <p:sp>
        <p:nvSpPr>
          <p:cNvPr id="5" name="页脚占位符 4">
            <a:extLst>
              <a:ext uri="{FF2B5EF4-FFF2-40B4-BE49-F238E27FC236}">
                <a16:creationId xmlns:a16="http://schemas.microsoft.com/office/drawing/2014/main" id="{48A91317-6C20-DF4F-8D77-64ECCC7DC5E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BE17251-A618-7D4B-A02C-AD897358CC0B}"/>
              </a:ext>
            </a:extLst>
          </p:cNvPr>
          <p:cNvSpPr>
            <a:spLocks noGrp="1"/>
          </p:cNvSpPr>
          <p:nvPr>
            <p:ph type="sldNum" sz="quarter" idx="12"/>
          </p:nvPr>
        </p:nvSpPr>
        <p:spPr/>
        <p:txBody>
          <a:bodyPr/>
          <a:lstStyle/>
          <a:p>
            <a:fld id="{9E9D61D5-D998-B945-BFF4-1B4C0DFE05B3}" type="slidenum">
              <a:rPr kumimoji="1" lang="zh-CN" altLang="en-US" smtClean="0"/>
              <a:t>‹#›</a:t>
            </a:fld>
            <a:endParaRPr kumimoji="1" lang="zh-CN" altLang="en-US"/>
          </a:p>
        </p:txBody>
      </p:sp>
    </p:spTree>
    <p:extLst>
      <p:ext uri="{BB962C8B-B14F-4D97-AF65-F5344CB8AC3E}">
        <p14:creationId xmlns:p14="http://schemas.microsoft.com/office/powerpoint/2010/main" val="1093917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A60E69F-FB68-F247-8B56-7DDCECCE2CDE}"/>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55554FA8-C27E-5340-A8BE-69A772980F48}"/>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4599BDA6-0DE9-3B45-9CF6-0BA7BD0D9A95}"/>
              </a:ext>
            </a:extLst>
          </p:cNvPr>
          <p:cNvSpPr>
            <a:spLocks noGrp="1"/>
          </p:cNvSpPr>
          <p:nvPr>
            <p:ph type="dt" sz="half" idx="10"/>
          </p:nvPr>
        </p:nvSpPr>
        <p:spPr/>
        <p:txBody>
          <a:bodyPr/>
          <a:lstStyle/>
          <a:p>
            <a:fld id="{8A6E84F5-DBC0-FF4A-8F5C-CC885E927B05}" type="datetimeFigureOut">
              <a:rPr kumimoji="1" lang="zh-CN" altLang="en-US" smtClean="0"/>
              <a:t>2018/12/20</a:t>
            </a:fld>
            <a:endParaRPr kumimoji="1" lang="zh-CN" altLang="en-US"/>
          </a:p>
        </p:txBody>
      </p:sp>
      <p:sp>
        <p:nvSpPr>
          <p:cNvPr id="5" name="页脚占位符 4">
            <a:extLst>
              <a:ext uri="{FF2B5EF4-FFF2-40B4-BE49-F238E27FC236}">
                <a16:creationId xmlns:a16="http://schemas.microsoft.com/office/drawing/2014/main" id="{A74FB90F-9E39-FA42-87D7-0415E5E3F9E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E66D11E-1B25-1645-A35E-66060D5A15FE}"/>
              </a:ext>
            </a:extLst>
          </p:cNvPr>
          <p:cNvSpPr>
            <a:spLocks noGrp="1"/>
          </p:cNvSpPr>
          <p:nvPr>
            <p:ph type="sldNum" sz="quarter" idx="12"/>
          </p:nvPr>
        </p:nvSpPr>
        <p:spPr/>
        <p:txBody>
          <a:bodyPr/>
          <a:lstStyle/>
          <a:p>
            <a:fld id="{9E9D61D5-D998-B945-BFF4-1B4C0DFE05B3}" type="slidenum">
              <a:rPr kumimoji="1" lang="zh-CN" altLang="en-US" smtClean="0"/>
              <a:t>‹#›</a:t>
            </a:fld>
            <a:endParaRPr kumimoji="1" lang="zh-CN" altLang="en-US"/>
          </a:p>
        </p:txBody>
      </p:sp>
    </p:spTree>
    <p:extLst>
      <p:ext uri="{BB962C8B-B14F-4D97-AF65-F5344CB8AC3E}">
        <p14:creationId xmlns:p14="http://schemas.microsoft.com/office/powerpoint/2010/main" val="1284952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26608-45C4-B143-BAE8-409A9C9905F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B777330-DCEE-234D-81F1-44B9D2B1798A}"/>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9C057B00-03A9-8146-B7CB-2F9228B841C6}"/>
              </a:ext>
            </a:extLst>
          </p:cNvPr>
          <p:cNvSpPr>
            <a:spLocks noGrp="1"/>
          </p:cNvSpPr>
          <p:nvPr>
            <p:ph type="dt" sz="half" idx="10"/>
          </p:nvPr>
        </p:nvSpPr>
        <p:spPr/>
        <p:txBody>
          <a:bodyPr/>
          <a:lstStyle/>
          <a:p>
            <a:fld id="{8A6E84F5-DBC0-FF4A-8F5C-CC885E927B05}" type="datetimeFigureOut">
              <a:rPr kumimoji="1" lang="zh-CN" altLang="en-US" smtClean="0"/>
              <a:t>2018/12/20</a:t>
            </a:fld>
            <a:endParaRPr kumimoji="1" lang="zh-CN" altLang="en-US"/>
          </a:p>
        </p:txBody>
      </p:sp>
      <p:sp>
        <p:nvSpPr>
          <p:cNvPr id="5" name="页脚占位符 4">
            <a:extLst>
              <a:ext uri="{FF2B5EF4-FFF2-40B4-BE49-F238E27FC236}">
                <a16:creationId xmlns:a16="http://schemas.microsoft.com/office/drawing/2014/main" id="{FB18D9A3-3A46-9F49-B8EF-61F3669B270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336C75D-46F0-1D44-B983-8079B3B00823}"/>
              </a:ext>
            </a:extLst>
          </p:cNvPr>
          <p:cNvSpPr>
            <a:spLocks noGrp="1"/>
          </p:cNvSpPr>
          <p:nvPr>
            <p:ph type="sldNum" sz="quarter" idx="12"/>
          </p:nvPr>
        </p:nvSpPr>
        <p:spPr/>
        <p:txBody>
          <a:bodyPr/>
          <a:lstStyle/>
          <a:p>
            <a:fld id="{9E9D61D5-D998-B945-BFF4-1B4C0DFE05B3}" type="slidenum">
              <a:rPr kumimoji="1" lang="zh-CN" altLang="en-US" smtClean="0"/>
              <a:t>‹#›</a:t>
            </a:fld>
            <a:endParaRPr kumimoji="1" lang="zh-CN" altLang="en-US"/>
          </a:p>
        </p:txBody>
      </p:sp>
    </p:spTree>
    <p:extLst>
      <p:ext uri="{BB962C8B-B14F-4D97-AF65-F5344CB8AC3E}">
        <p14:creationId xmlns:p14="http://schemas.microsoft.com/office/powerpoint/2010/main" val="616788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48F238-A851-014D-8CF4-E11F9C457678}"/>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61BAEB9-C0BA-C94F-BB22-0A79514DCB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74A67988-1276-344C-91E7-B5D0EC738345}"/>
              </a:ext>
            </a:extLst>
          </p:cNvPr>
          <p:cNvSpPr>
            <a:spLocks noGrp="1"/>
          </p:cNvSpPr>
          <p:nvPr>
            <p:ph type="dt" sz="half" idx="10"/>
          </p:nvPr>
        </p:nvSpPr>
        <p:spPr/>
        <p:txBody>
          <a:bodyPr/>
          <a:lstStyle/>
          <a:p>
            <a:fld id="{8A6E84F5-DBC0-FF4A-8F5C-CC885E927B05}" type="datetimeFigureOut">
              <a:rPr kumimoji="1" lang="zh-CN" altLang="en-US" smtClean="0"/>
              <a:t>2018/12/20</a:t>
            </a:fld>
            <a:endParaRPr kumimoji="1" lang="zh-CN" altLang="en-US"/>
          </a:p>
        </p:txBody>
      </p:sp>
      <p:sp>
        <p:nvSpPr>
          <p:cNvPr id="5" name="页脚占位符 4">
            <a:extLst>
              <a:ext uri="{FF2B5EF4-FFF2-40B4-BE49-F238E27FC236}">
                <a16:creationId xmlns:a16="http://schemas.microsoft.com/office/drawing/2014/main" id="{56B38EF9-BDDA-2B40-A59E-E8236197A2D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2097852-2F76-2C49-AC73-1FBF93FD91E6}"/>
              </a:ext>
            </a:extLst>
          </p:cNvPr>
          <p:cNvSpPr>
            <a:spLocks noGrp="1"/>
          </p:cNvSpPr>
          <p:nvPr>
            <p:ph type="sldNum" sz="quarter" idx="12"/>
          </p:nvPr>
        </p:nvSpPr>
        <p:spPr/>
        <p:txBody>
          <a:bodyPr/>
          <a:lstStyle/>
          <a:p>
            <a:fld id="{9E9D61D5-D998-B945-BFF4-1B4C0DFE05B3}" type="slidenum">
              <a:rPr kumimoji="1" lang="zh-CN" altLang="en-US" smtClean="0"/>
              <a:t>‹#›</a:t>
            </a:fld>
            <a:endParaRPr kumimoji="1" lang="zh-CN" altLang="en-US"/>
          </a:p>
        </p:txBody>
      </p:sp>
    </p:spTree>
    <p:extLst>
      <p:ext uri="{BB962C8B-B14F-4D97-AF65-F5344CB8AC3E}">
        <p14:creationId xmlns:p14="http://schemas.microsoft.com/office/powerpoint/2010/main" val="227582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FC3EC-A7EC-664D-800B-B261AEC63D8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CFC0326-748B-1E4B-A9BE-10DC7E69F264}"/>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54D2D65B-2104-004F-BF14-97B086FE647C}"/>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7E0C4232-8AF1-CF47-B5C9-592D42B09579}"/>
              </a:ext>
            </a:extLst>
          </p:cNvPr>
          <p:cNvSpPr>
            <a:spLocks noGrp="1"/>
          </p:cNvSpPr>
          <p:nvPr>
            <p:ph type="dt" sz="half" idx="10"/>
          </p:nvPr>
        </p:nvSpPr>
        <p:spPr/>
        <p:txBody>
          <a:bodyPr/>
          <a:lstStyle/>
          <a:p>
            <a:fld id="{8A6E84F5-DBC0-FF4A-8F5C-CC885E927B05}" type="datetimeFigureOut">
              <a:rPr kumimoji="1" lang="zh-CN" altLang="en-US" smtClean="0"/>
              <a:t>2018/12/20</a:t>
            </a:fld>
            <a:endParaRPr kumimoji="1" lang="zh-CN" altLang="en-US"/>
          </a:p>
        </p:txBody>
      </p:sp>
      <p:sp>
        <p:nvSpPr>
          <p:cNvPr id="6" name="页脚占位符 5">
            <a:extLst>
              <a:ext uri="{FF2B5EF4-FFF2-40B4-BE49-F238E27FC236}">
                <a16:creationId xmlns:a16="http://schemas.microsoft.com/office/drawing/2014/main" id="{C57F3399-B79C-A845-86F9-FB0F416AF40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E4F9814-02D4-B14A-88DA-C94C524B2FA9}"/>
              </a:ext>
            </a:extLst>
          </p:cNvPr>
          <p:cNvSpPr>
            <a:spLocks noGrp="1"/>
          </p:cNvSpPr>
          <p:nvPr>
            <p:ph type="sldNum" sz="quarter" idx="12"/>
          </p:nvPr>
        </p:nvSpPr>
        <p:spPr/>
        <p:txBody>
          <a:bodyPr/>
          <a:lstStyle/>
          <a:p>
            <a:fld id="{9E9D61D5-D998-B945-BFF4-1B4C0DFE05B3}" type="slidenum">
              <a:rPr kumimoji="1" lang="zh-CN" altLang="en-US" smtClean="0"/>
              <a:t>‹#›</a:t>
            </a:fld>
            <a:endParaRPr kumimoji="1" lang="zh-CN" altLang="en-US"/>
          </a:p>
        </p:txBody>
      </p:sp>
    </p:spTree>
    <p:extLst>
      <p:ext uri="{BB962C8B-B14F-4D97-AF65-F5344CB8AC3E}">
        <p14:creationId xmlns:p14="http://schemas.microsoft.com/office/powerpoint/2010/main" val="2817518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60F7B1-6FD1-D345-A0C1-B38689893E19}"/>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1EC98B5-6E78-1740-B57F-9CE3460A22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4ACD1762-A03E-0146-B120-21F7CCA51661}"/>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7BF49BC5-E79A-2A43-BDE4-A839D44244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E914BADC-1772-4C48-8F5C-DA86AA521EB8}"/>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51BF2CE3-7D10-304A-8887-D03C2A3949C3}"/>
              </a:ext>
            </a:extLst>
          </p:cNvPr>
          <p:cNvSpPr>
            <a:spLocks noGrp="1"/>
          </p:cNvSpPr>
          <p:nvPr>
            <p:ph type="dt" sz="half" idx="10"/>
          </p:nvPr>
        </p:nvSpPr>
        <p:spPr/>
        <p:txBody>
          <a:bodyPr/>
          <a:lstStyle/>
          <a:p>
            <a:fld id="{8A6E84F5-DBC0-FF4A-8F5C-CC885E927B05}" type="datetimeFigureOut">
              <a:rPr kumimoji="1" lang="zh-CN" altLang="en-US" smtClean="0"/>
              <a:t>2018/12/20</a:t>
            </a:fld>
            <a:endParaRPr kumimoji="1" lang="zh-CN" altLang="en-US"/>
          </a:p>
        </p:txBody>
      </p:sp>
      <p:sp>
        <p:nvSpPr>
          <p:cNvPr id="8" name="页脚占位符 7">
            <a:extLst>
              <a:ext uri="{FF2B5EF4-FFF2-40B4-BE49-F238E27FC236}">
                <a16:creationId xmlns:a16="http://schemas.microsoft.com/office/drawing/2014/main" id="{7D931CB8-CC26-7D46-9BC2-BAE4B5025739}"/>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41102D68-E638-034F-A337-6C68427C2975}"/>
              </a:ext>
            </a:extLst>
          </p:cNvPr>
          <p:cNvSpPr>
            <a:spLocks noGrp="1"/>
          </p:cNvSpPr>
          <p:nvPr>
            <p:ph type="sldNum" sz="quarter" idx="12"/>
          </p:nvPr>
        </p:nvSpPr>
        <p:spPr/>
        <p:txBody>
          <a:bodyPr/>
          <a:lstStyle/>
          <a:p>
            <a:fld id="{9E9D61D5-D998-B945-BFF4-1B4C0DFE05B3}" type="slidenum">
              <a:rPr kumimoji="1" lang="zh-CN" altLang="en-US" smtClean="0"/>
              <a:t>‹#›</a:t>
            </a:fld>
            <a:endParaRPr kumimoji="1" lang="zh-CN" altLang="en-US"/>
          </a:p>
        </p:txBody>
      </p:sp>
    </p:spTree>
    <p:extLst>
      <p:ext uri="{BB962C8B-B14F-4D97-AF65-F5344CB8AC3E}">
        <p14:creationId xmlns:p14="http://schemas.microsoft.com/office/powerpoint/2010/main" val="1614970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9DA129-F167-0C4D-A6BB-B862A8BAD3A9}"/>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DD52B26-5E69-D04B-B195-1CDBFF14B5E1}"/>
              </a:ext>
            </a:extLst>
          </p:cNvPr>
          <p:cNvSpPr>
            <a:spLocks noGrp="1"/>
          </p:cNvSpPr>
          <p:nvPr>
            <p:ph type="dt" sz="half" idx="10"/>
          </p:nvPr>
        </p:nvSpPr>
        <p:spPr/>
        <p:txBody>
          <a:bodyPr/>
          <a:lstStyle/>
          <a:p>
            <a:fld id="{8A6E84F5-DBC0-FF4A-8F5C-CC885E927B05}" type="datetimeFigureOut">
              <a:rPr kumimoji="1" lang="zh-CN" altLang="en-US" smtClean="0"/>
              <a:t>2018/12/20</a:t>
            </a:fld>
            <a:endParaRPr kumimoji="1" lang="zh-CN" altLang="en-US"/>
          </a:p>
        </p:txBody>
      </p:sp>
      <p:sp>
        <p:nvSpPr>
          <p:cNvPr id="4" name="页脚占位符 3">
            <a:extLst>
              <a:ext uri="{FF2B5EF4-FFF2-40B4-BE49-F238E27FC236}">
                <a16:creationId xmlns:a16="http://schemas.microsoft.com/office/drawing/2014/main" id="{5856F2C8-FBE1-BB4C-B4C5-65FE5C88D735}"/>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35DF6C23-4E18-F044-9A83-49B42580161C}"/>
              </a:ext>
            </a:extLst>
          </p:cNvPr>
          <p:cNvSpPr>
            <a:spLocks noGrp="1"/>
          </p:cNvSpPr>
          <p:nvPr>
            <p:ph type="sldNum" sz="quarter" idx="12"/>
          </p:nvPr>
        </p:nvSpPr>
        <p:spPr/>
        <p:txBody>
          <a:bodyPr/>
          <a:lstStyle/>
          <a:p>
            <a:fld id="{9E9D61D5-D998-B945-BFF4-1B4C0DFE05B3}" type="slidenum">
              <a:rPr kumimoji="1" lang="zh-CN" altLang="en-US" smtClean="0"/>
              <a:t>‹#›</a:t>
            </a:fld>
            <a:endParaRPr kumimoji="1" lang="zh-CN" altLang="en-US"/>
          </a:p>
        </p:txBody>
      </p:sp>
    </p:spTree>
    <p:extLst>
      <p:ext uri="{BB962C8B-B14F-4D97-AF65-F5344CB8AC3E}">
        <p14:creationId xmlns:p14="http://schemas.microsoft.com/office/powerpoint/2010/main" val="2817850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0F9E42A-6FA1-AF40-A586-75ED8B291E95}"/>
              </a:ext>
            </a:extLst>
          </p:cNvPr>
          <p:cNvSpPr>
            <a:spLocks noGrp="1"/>
          </p:cNvSpPr>
          <p:nvPr>
            <p:ph type="dt" sz="half" idx="10"/>
          </p:nvPr>
        </p:nvSpPr>
        <p:spPr/>
        <p:txBody>
          <a:bodyPr/>
          <a:lstStyle/>
          <a:p>
            <a:fld id="{8A6E84F5-DBC0-FF4A-8F5C-CC885E927B05}" type="datetimeFigureOut">
              <a:rPr kumimoji="1" lang="zh-CN" altLang="en-US" smtClean="0"/>
              <a:t>2018/12/20</a:t>
            </a:fld>
            <a:endParaRPr kumimoji="1" lang="zh-CN" altLang="en-US"/>
          </a:p>
        </p:txBody>
      </p:sp>
      <p:sp>
        <p:nvSpPr>
          <p:cNvPr id="3" name="页脚占位符 2">
            <a:extLst>
              <a:ext uri="{FF2B5EF4-FFF2-40B4-BE49-F238E27FC236}">
                <a16:creationId xmlns:a16="http://schemas.microsoft.com/office/drawing/2014/main" id="{8208AB84-E182-D340-8B02-F869A50AF756}"/>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02E5B7A9-B919-5C4F-95EC-3F4DFCCDE38A}"/>
              </a:ext>
            </a:extLst>
          </p:cNvPr>
          <p:cNvSpPr>
            <a:spLocks noGrp="1"/>
          </p:cNvSpPr>
          <p:nvPr>
            <p:ph type="sldNum" sz="quarter" idx="12"/>
          </p:nvPr>
        </p:nvSpPr>
        <p:spPr/>
        <p:txBody>
          <a:bodyPr/>
          <a:lstStyle/>
          <a:p>
            <a:fld id="{9E9D61D5-D998-B945-BFF4-1B4C0DFE05B3}" type="slidenum">
              <a:rPr kumimoji="1" lang="zh-CN" altLang="en-US" smtClean="0"/>
              <a:t>‹#›</a:t>
            </a:fld>
            <a:endParaRPr kumimoji="1" lang="zh-CN" altLang="en-US"/>
          </a:p>
        </p:txBody>
      </p:sp>
    </p:spTree>
    <p:extLst>
      <p:ext uri="{BB962C8B-B14F-4D97-AF65-F5344CB8AC3E}">
        <p14:creationId xmlns:p14="http://schemas.microsoft.com/office/powerpoint/2010/main" val="2887232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A9838-5C63-A442-B5CB-E5397DFF682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EF768B28-2A44-5C4D-9A88-61562CA0D0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622431CC-0339-F342-B07F-0D2C68F7D1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3DB056D5-758E-0F49-81E6-E4E7DAEF7B22}"/>
              </a:ext>
            </a:extLst>
          </p:cNvPr>
          <p:cNvSpPr>
            <a:spLocks noGrp="1"/>
          </p:cNvSpPr>
          <p:nvPr>
            <p:ph type="dt" sz="half" idx="10"/>
          </p:nvPr>
        </p:nvSpPr>
        <p:spPr/>
        <p:txBody>
          <a:bodyPr/>
          <a:lstStyle/>
          <a:p>
            <a:fld id="{8A6E84F5-DBC0-FF4A-8F5C-CC885E927B05}" type="datetimeFigureOut">
              <a:rPr kumimoji="1" lang="zh-CN" altLang="en-US" smtClean="0"/>
              <a:t>2018/12/20</a:t>
            </a:fld>
            <a:endParaRPr kumimoji="1" lang="zh-CN" altLang="en-US"/>
          </a:p>
        </p:txBody>
      </p:sp>
      <p:sp>
        <p:nvSpPr>
          <p:cNvPr id="6" name="页脚占位符 5">
            <a:extLst>
              <a:ext uri="{FF2B5EF4-FFF2-40B4-BE49-F238E27FC236}">
                <a16:creationId xmlns:a16="http://schemas.microsoft.com/office/drawing/2014/main" id="{9FB416D4-9C06-7C45-920D-6B952D51C65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992656A-77C8-4A48-B213-CCA39731D4AD}"/>
              </a:ext>
            </a:extLst>
          </p:cNvPr>
          <p:cNvSpPr>
            <a:spLocks noGrp="1"/>
          </p:cNvSpPr>
          <p:nvPr>
            <p:ph type="sldNum" sz="quarter" idx="12"/>
          </p:nvPr>
        </p:nvSpPr>
        <p:spPr/>
        <p:txBody>
          <a:bodyPr/>
          <a:lstStyle/>
          <a:p>
            <a:fld id="{9E9D61D5-D998-B945-BFF4-1B4C0DFE05B3}" type="slidenum">
              <a:rPr kumimoji="1" lang="zh-CN" altLang="en-US" smtClean="0"/>
              <a:t>‹#›</a:t>
            </a:fld>
            <a:endParaRPr kumimoji="1" lang="zh-CN" altLang="en-US"/>
          </a:p>
        </p:txBody>
      </p:sp>
    </p:spTree>
    <p:extLst>
      <p:ext uri="{BB962C8B-B14F-4D97-AF65-F5344CB8AC3E}">
        <p14:creationId xmlns:p14="http://schemas.microsoft.com/office/powerpoint/2010/main" val="1272303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54099-D99F-7745-A29E-366E9CCD278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8A70311-4DA7-3E44-906C-3C5A705B55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A9189F29-4E7A-5A4E-94E4-7714640FB1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7E6B4A9E-CA1E-884E-B804-EF43215D9B25}"/>
              </a:ext>
            </a:extLst>
          </p:cNvPr>
          <p:cNvSpPr>
            <a:spLocks noGrp="1"/>
          </p:cNvSpPr>
          <p:nvPr>
            <p:ph type="dt" sz="half" idx="10"/>
          </p:nvPr>
        </p:nvSpPr>
        <p:spPr/>
        <p:txBody>
          <a:bodyPr/>
          <a:lstStyle/>
          <a:p>
            <a:fld id="{8A6E84F5-DBC0-FF4A-8F5C-CC885E927B05}" type="datetimeFigureOut">
              <a:rPr kumimoji="1" lang="zh-CN" altLang="en-US" smtClean="0"/>
              <a:t>2018/12/20</a:t>
            </a:fld>
            <a:endParaRPr kumimoji="1" lang="zh-CN" altLang="en-US"/>
          </a:p>
        </p:txBody>
      </p:sp>
      <p:sp>
        <p:nvSpPr>
          <p:cNvPr id="6" name="页脚占位符 5">
            <a:extLst>
              <a:ext uri="{FF2B5EF4-FFF2-40B4-BE49-F238E27FC236}">
                <a16:creationId xmlns:a16="http://schemas.microsoft.com/office/drawing/2014/main" id="{1C54D84D-9735-204F-ACBE-24BDCF7722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49B9FD9-05E2-5548-90D1-A5889AF7F3E4}"/>
              </a:ext>
            </a:extLst>
          </p:cNvPr>
          <p:cNvSpPr>
            <a:spLocks noGrp="1"/>
          </p:cNvSpPr>
          <p:nvPr>
            <p:ph type="sldNum" sz="quarter" idx="12"/>
          </p:nvPr>
        </p:nvSpPr>
        <p:spPr/>
        <p:txBody>
          <a:bodyPr/>
          <a:lstStyle/>
          <a:p>
            <a:fld id="{9E9D61D5-D998-B945-BFF4-1B4C0DFE05B3}" type="slidenum">
              <a:rPr kumimoji="1" lang="zh-CN" altLang="en-US" smtClean="0"/>
              <a:t>‹#›</a:t>
            </a:fld>
            <a:endParaRPr kumimoji="1" lang="zh-CN" altLang="en-US"/>
          </a:p>
        </p:txBody>
      </p:sp>
    </p:spTree>
    <p:extLst>
      <p:ext uri="{BB962C8B-B14F-4D97-AF65-F5344CB8AC3E}">
        <p14:creationId xmlns:p14="http://schemas.microsoft.com/office/powerpoint/2010/main" val="495970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4FD7A3B-D84C-4044-91D4-42FC04F0A1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295D1BF-0554-1342-9344-E4E4AF2D4B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3D545ED4-0303-384A-8C48-5A37852CAB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6E84F5-DBC0-FF4A-8F5C-CC885E927B05}" type="datetimeFigureOut">
              <a:rPr kumimoji="1" lang="zh-CN" altLang="en-US" smtClean="0"/>
              <a:t>2018/12/20</a:t>
            </a:fld>
            <a:endParaRPr kumimoji="1" lang="zh-CN" altLang="en-US"/>
          </a:p>
        </p:txBody>
      </p:sp>
      <p:sp>
        <p:nvSpPr>
          <p:cNvPr id="5" name="页脚占位符 4">
            <a:extLst>
              <a:ext uri="{FF2B5EF4-FFF2-40B4-BE49-F238E27FC236}">
                <a16:creationId xmlns:a16="http://schemas.microsoft.com/office/drawing/2014/main" id="{BC78B514-FEC2-354A-A4AA-F88091451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DA2E24C-B592-CE48-A076-FFAAA7A84F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9D61D5-D998-B945-BFF4-1B4C0DFE05B3}" type="slidenum">
              <a:rPr kumimoji="1" lang="zh-CN" altLang="en-US" smtClean="0"/>
              <a:t>‹#›</a:t>
            </a:fld>
            <a:endParaRPr kumimoji="1" lang="zh-CN" altLang="en-US"/>
          </a:p>
        </p:txBody>
      </p:sp>
    </p:spTree>
    <p:extLst>
      <p:ext uri="{BB962C8B-B14F-4D97-AF65-F5344CB8AC3E}">
        <p14:creationId xmlns:p14="http://schemas.microsoft.com/office/powerpoint/2010/main" val="388809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4B246F4-A1D1-EE43-8096-EFE70807B230}"/>
              </a:ext>
            </a:extLst>
          </p:cNvPr>
          <p:cNvSpPr txBox="1"/>
          <p:nvPr/>
        </p:nvSpPr>
        <p:spPr>
          <a:xfrm>
            <a:off x="1275346" y="1265327"/>
            <a:ext cx="9264316" cy="954107"/>
          </a:xfrm>
          <a:prstGeom prst="rect">
            <a:avLst/>
          </a:prstGeom>
          <a:noFill/>
        </p:spPr>
        <p:txBody>
          <a:bodyPr wrap="square" rtlCol="0">
            <a:spAutoFit/>
          </a:bodyPr>
          <a:lstStyle/>
          <a:p>
            <a:pPr algn="ctr"/>
            <a:r>
              <a:rPr kumimoji="1" lang="en-US" altLang="zh-CN" sz="2800" dirty="0">
                <a:latin typeface="Arial Hebrew Light" pitchFamily="2" charset="-79"/>
                <a:ea typeface="Hannotate SC" panose="03000500000000000000" pitchFamily="66" charset="-122"/>
                <a:cs typeface="Arial Hebrew Light" pitchFamily="2" charset="-79"/>
              </a:rPr>
              <a:t>TECHNICAL ENVIRONMENT </a:t>
            </a:r>
            <a:r>
              <a:rPr kumimoji="1" lang="en-US" altLang="zh-CN" sz="2800" dirty="0">
                <a:latin typeface="Arial Hebrew Light" pitchFamily="2" charset="-79"/>
                <a:cs typeface="Arial Hebrew Light" pitchFamily="2" charset="-79"/>
              </a:rPr>
              <a:t>SYSTEMS</a:t>
            </a:r>
          </a:p>
          <a:p>
            <a:pPr algn="ctr"/>
            <a:r>
              <a:rPr kumimoji="1" lang="en-US" altLang="zh-CN" sz="2800" dirty="0">
                <a:latin typeface="Arial Hebrew Light" pitchFamily="2" charset="-79"/>
                <a:cs typeface="Arial Hebrew Light" pitchFamily="2" charset="-79"/>
              </a:rPr>
              <a:t>  REPORT</a:t>
            </a:r>
            <a:endParaRPr kumimoji="1" lang="zh-CN" altLang="en-US" sz="2800" dirty="0">
              <a:latin typeface="Arial Hebrew Light" pitchFamily="2" charset="-79"/>
              <a:cs typeface="Arial Hebrew Light" pitchFamily="2" charset="-79"/>
            </a:endParaRPr>
          </a:p>
        </p:txBody>
      </p:sp>
      <p:sp>
        <p:nvSpPr>
          <p:cNvPr id="5" name="文本框 4">
            <a:extLst>
              <a:ext uri="{FF2B5EF4-FFF2-40B4-BE49-F238E27FC236}">
                <a16:creationId xmlns:a16="http://schemas.microsoft.com/office/drawing/2014/main" id="{588D18A5-5BA7-D241-BB5B-C74908203186}"/>
              </a:ext>
            </a:extLst>
          </p:cNvPr>
          <p:cNvSpPr txBox="1"/>
          <p:nvPr/>
        </p:nvSpPr>
        <p:spPr>
          <a:xfrm>
            <a:off x="3051007" y="3416968"/>
            <a:ext cx="5712995" cy="2062103"/>
          </a:xfrm>
          <a:prstGeom prst="rect">
            <a:avLst/>
          </a:prstGeom>
          <a:noFill/>
        </p:spPr>
        <p:txBody>
          <a:bodyPr wrap="square" rtlCol="0">
            <a:spAutoFit/>
          </a:bodyPr>
          <a:lstStyle/>
          <a:p>
            <a:pPr algn="ctr"/>
            <a:r>
              <a:rPr kumimoji="1" lang="en-US" altLang="zh-CN" sz="1600" dirty="0">
                <a:solidFill>
                  <a:schemeClr val="bg1">
                    <a:lumMod val="75000"/>
                  </a:schemeClr>
                </a:solidFill>
                <a:latin typeface="Calibri" panose="020F0502020204030204" pitchFamily="34" charset="0"/>
                <a:ea typeface="Batang" panose="02030600000101010101" pitchFamily="18" charset="-127"/>
                <a:cs typeface="Calibri" panose="020F0502020204030204" pitchFamily="34" charset="0"/>
              </a:rPr>
              <a:t>2018-2019</a:t>
            </a:r>
          </a:p>
          <a:p>
            <a:pPr algn="ctr"/>
            <a:r>
              <a:rPr kumimoji="1" lang="en-US" altLang="zh-CN" sz="1600" dirty="0">
                <a:solidFill>
                  <a:schemeClr val="bg1">
                    <a:lumMod val="75000"/>
                  </a:schemeClr>
                </a:solidFill>
                <a:latin typeface="Calibri" panose="020F0502020204030204" pitchFamily="34" charset="0"/>
                <a:ea typeface="Batang" panose="02030600000101010101" pitchFamily="18" charset="-127"/>
                <a:cs typeface="Calibri" panose="020F0502020204030204" pitchFamily="34" charset="0"/>
              </a:rPr>
              <a:t>POLITECNICO DI MILANO</a:t>
            </a:r>
          </a:p>
          <a:p>
            <a:pPr algn="ctr"/>
            <a:r>
              <a:rPr kumimoji="1" lang="en-US" altLang="zh-CN" sz="1600" dirty="0">
                <a:solidFill>
                  <a:schemeClr val="bg1">
                    <a:lumMod val="75000"/>
                  </a:schemeClr>
                </a:solidFill>
                <a:latin typeface="Calibri" panose="020F0502020204030204" pitchFamily="34" charset="0"/>
                <a:ea typeface="Batang" panose="02030600000101010101" pitchFamily="18" charset="-127"/>
                <a:cs typeface="Calibri" panose="020F0502020204030204" pitchFamily="34" charset="0"/>
              </a:rPr>
              <a:t>PROFESSOR:</a:t>
            </a:r>
          </a:p>
          <a:p>
            <a:pPr algn="ctr"/>
            <a:r>
              <a:rPr kumimoji="1" lang="en-US" altLang="zh-CN" sz="1600" dirty="0">
                <a:solidFill>
                  <a:schemeClr val="bg1">
                    <a:lumMod val="75000"/>
                  </a:schemeClr>
                </a:solidFill>
                <a:latin typeface="Calibri" panose="020F0502020204030204" pitchFamily="34" charset="0"/>
                <a:ea typeface="Batang" panose="02030600000101010101" pitchFamily="18" charset="-127"/>
                <a:cs typeface="Calibri" panose="020F0502020204030204" pitchFamily="34" charset="0"/>
              </a:rPr>
              <a:t>RENZO MARCHESI</a:t>
            </a:r>
          </a:p>
          <a:p>
            <a:pPr algn="ctr"/>
            <a:r>
              <a:rPr kumimoji="1" lang="en-US" altLang="zh-CN" sz="1600" dirty="0">
                <a:solidFill>
                  <a:schemeClr val="bg1">
                    <a:lumMod val="75000"/>
                  </a:schemeClr>
                </a:solidFill>
                <a:latin typeface="Calibri" panose="020F0502020204030204" pitchFamily="34" charset="0"/>
                <a:ea typeface="Batang" panose="02030600000101010101" pitchFamily="18" charset="-127"/>
                <a:cs typeface="Calibri" panose="020F0502020204030204" pitchFamily="34" charset="0"/>
              </a:rPr>
              <a:t>GROUP MEMBERS:</a:t>
            </a:r>
          </a:p>
          <a:p>
            <a:pPr algn="ctr"/>
            <a:r>
              <a:rPr kumimoji="1" lang="en-US" altLang="zh-CN" sz="1600" dirty="0">
                <a:solidFill>
                  <a:schemeClr val="bg1">
                    <a:lumMod val="75000"/>
                  </a:schemeClr>
                </a:solidFill>
                <a:latin typeface="Calibri" panose="020F0502020204030204" pitchFamily="34" charset="0"/>
                <a:ea typeface="Batang" panose="02030600000101010101" pitchFamily="18" charset="-127"/>
                <a:cs typeface="Calibri" panose="020F0502020204030204" pitchFamily="34" charset="0"/>
              </a:rPr>
              <a:t>LAN WEI</a:t>
            </a:r>
          </a:p>
          <a:p>
            <a:pPr algn="ctr"/>
            <a:r>
              <a:rPr kumimoji="1" lang="en-US" altLang="zh-CN" sz="1600" dirty="0">
                <a:solidFill>
                  <a:schemeClr val="bg1">
                    <a:lumMod val="75000"/>
                  </a:schemeClr>
                </a:solidFill>
                <a:latin typeface="Calibri" panose="020F0502020204030204" pitchFamily="34" charset="0"/>
                <a:ea typeface="Batang" panose="02030600000101010101" pitchFamily="18" charset="-127"/>
                <a:cs typeface="Calibri" panose="020F0502020204030204" pitchFamily="34" charset="0"/>
              </a:rPr>
              <a:t>JIAN HUANG</a:t>
            </a:r>
          </a:p>
          <a:p>
            <a:pPr algn="ctr"/>
            <a:r>
              <a:rPr kumimoji="1" lang="en-US" altLang="zh-CN" sz="1600" dirty="0">
                <a:solidFill>
                  <a:schemeClr val="bg1">
                    <a:lumMod val="75000"/>
                  </a:schemeClr>
                </a:solidFill>
                <a:latin typeface="Calibri" panose="020F0502020204030204" pitchFamily="34" charset="0"/>
                <a:ea typeface="Batang" panose="02030600000101010101" pitchFamily="18" charset="-127"/>
                <a:cs typeface="Calibri" panose="020F0502020204030204" pitchFamily="34" charset="0"/>
              </a:rPr>
              <a:t>HASHEMIAN DALLOOEE</a:t>
            </a:r>
          </a:p>
        </p:txBody>
      </p:sp>
    </p:spTree>
    <p:extLst>
      <p:ext uri="{BB962C8B-B14F-4D97-AF65-F5344CB8AC3E}">
        <p14:creationId xmlns:p14="http://schemas.microsoft.com/office/powerpoint/2010/main" val="1434195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4B246F4-A1D1-EE43-8096-EFE70807B230}"/>
              </a:ext>
            </a:extLst>
          </p:cNvPr>
          <p:cNvSpPr txBox="1"/>
          <p:nvPr/>
        </p:nvSpPr>
        <p:spPr>
          <a:xfrm>
            <a:off x="96253" y="60157"/>
            <a:ext cx="9264316" cy="338554"/>
          </a:xfrm>
          <a:prstGeom prst="rect">
            <a:avLst/>
          </a:prstGeom>
          <a:noFill/>
        </p:spPr>
        <p:txBody>
          <a:bodyPr wrap="square" rtlCol="0">
            <a:spAutoFit/>
          </a:bodyPr>
          <a:lstStyle/>
          <a:p>
            <a:r>
              <a:rPr kumimoji="1" lang="en-US" altLang="zh-CN" sz="1600" dirty="0">
                <a:solidFill>
                  <a:schemeClr val="bg1">
                    <a:lumMod val="75000"/>
                  </a:schemeClr>
                </a:solidFill>
                <a:latin typeface="Calibri Light" panose="020F0302020204030204" pitchFamily="34" charset="0"/>
                <a:ea typeface="Hannotate SC" panose="03000500000000000000" pitchFamily="66" charset="-122"/>
                <a:cs typeface="Calibri Light" panose="020F0302020204030204" pitchFamily="34" charset="0"/>
              </a:rPr>
              <a:t>TECHNICAL ENVIRONMENT </a:t>
            </a:r>
            <a:r>
              <a:rPr kumimoji="1" lang="en-US" altLang="zh-CN" sz="1600" dirty="0">
                <a:solidFill>
                  <a:schemeClr val="bg1">
                    <a:lumMod val="75000"/>
                  </a:schemeClr>
                </a:solidFill>
                <a:latin typeface="Calibri Light" panose="020F0302020204030204" pitchFamily="34" charset="0"/>
                <a:cs typeface="Calibri Light" panose="020F0302020204030204" pitchFamily="34" charset="0"/>
              </a:rPr>
              <a:t>SYSTEMS-REPORT</a:t>
            </a:r>
            <a:endParaRPr kumimoji="1" lang="zh-CN" altLang="en-US" sz="16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5" name="文本框 4">
            <a:extLst>
              <a:ext uri="{FF2B5EF4-FFF2-40B4-BE49-F238E27FC236}">
                <a16:creationId xmlns:a16="http://schemas.microsoft.com/office/drawing/2014/main" id="{588D18A5-5BA7-D241-BB5B-C74908203186}"/>
              </a:ext>
            </a:extLst>
          </p:cNvPr>
          <p:cNvSpPr txBox="1"/>
          <p:nvPr/>
        </p:nvSpPr>
        <p:spPr>
          <a:xfrm>
            <a:off x="96253" y="437090"/>
            <a:ext cx="5712995" cy="1077218"/>
          </a:xfrm>
          <a:prstGeom prst="rect">
            <a:avLst/>
          </a:prstGeom>
          <a:noFill/>
        </p:spPr>
        <p:txBody>
          <a:bodyPr wrap="square" rtlCol="0">
            <a:spAutoFit/>
          </a:bodyPr>
          <a:lstStyle/>
          <a:p>
            <a:r>
              <a:rPr kumimoji="1" lang="en-US" altLang="zh-CN" sz="2400" dirty="0">
                <a:latin typeface="Calibri" panose="020F0502020204030204" pitchFamily="34" charset="0"/>
                <a:ea typeface="Batang" panose="02030600000101010101" pitchFamily="18" charset="-127"/>
                <a:cs typeface="Calibri" panose="020F0502020204030204" pitchFamily="34" charset="0"/>
              </a:rPr>
              <a:t>PIACENZA-WALL 2</a:t>
            </a:r>
          </a:p>
          <a:p>
            <a:pPr marL="457200" indent="-457200" algn="ctr">
              <a:buAutoNum type="arabicPlain"/>
            </a:pP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a:p>
            <a:pPr algn="ct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p:txBody>
      </p:sp>
      <p:pic>
        <p:nvPicPr>
          <p:cNvPr id="17" name="图片 16" descr="图片包含 屏幕截图&#10;&#10;&#10;&#10;自动生成的说明">
            <a:extLst>
              <a:ext uri="{FF2B5EF4-FFF2-40B4-BE49-F238E27FC236}">
                <a16:creationId xmlns:a16="http://schemas.microsoft.com/office/drawing/2014/main" id="{E86CF191-4387-B747-97E4-D8BA561D608D}"/>
              </a:ext>
            </a:extLst>
          </p:cNvPr>
          <p:cNvPicPr>
            <a:picLocks noChangeAspect="1"/>
          </p:cNvPicPr>
          <p:nvPr/>
        </p:nvPicPr>
        <p:blipFill>
          <a:blip r:embed="rId2"/>
          <a:stretch>
            <a:fillRect/>
          </a:stretch>
        </p:blipFill>
        <p:spPr>
          <a:xfrm>
            <a:off x="147108" y="1361477"/>
            <a:ext cx="6598406" cy="1424226"/>
          </a:xfrm>
          <a:prstGeom prst="rect">
            <a:avLst/>
          </a:prstGeom>
        </p:spPr>
      </p:pic>
      <p:pic>
        <p:nvPicPr>
          <p:cNvPr id="19" name="图片 18" descr="图片包含 屏幕截图&#10;&#10;&#10;&#10;自动生成的说明">
            <a:extLst>
              <a:ext uri="{FF2B5EF4-FFF2-40B4-BE49-F238E27FC236}">
                <a16:creationId xmlns:a16="http://schemas.microsoft.com/office/drawing/2014/main" id="{CC199B55-B637-1648-9E91-92F96A7ADEB9}"/>
              </a:ext>
            </a:extLst>
          </p:cNvPr>
          <p:cNvPicPr>
            <a:picLocks noChangeAspect="1"/>
          </p:cNvPicPr>
          <p:nvPr/>
        </p:nvPicPr>
        <p:blipFill>
          <a:blip r:embed="rId3"/>
          <a:stretch>
            <a:fillRect/>
          </a:stretch>
        </p:blipFill>
        <p:spPr>
          <a:xfrm>
            <a:off x="8458224" y="1365918"/>
            <a:ext cx="2679181" cy="3426860"/>
          </a:xfrm>
          <a:prstGeom prst="rect">
            <a:avLst/>
          </a:prstGeom>
        </p:spPr>
      </p:pic>
      <p:pic>
        <p:nvPicPr>
          <p:cNvPr id="21" name="图片 20" descr="图片包含 屏幕截图&#10;&#10;&#10;&#10;自动生成的说明">
            <a:extLst>
              <a:ext uri="{FF2B5EF4-FFF2-40B4-BE49-F238E27FC236}">
                <a16:creationId xmlns:a16="http://schemas.microsoft.com/office/drawing/2014/main" id="{B22895AB-E2DE-B645-A75C-19CE4EA2B3DD}"/>
              </a:ext>
            </a:extLst>
          </p:cNvPr>
          <p:cNvPicPr>
            <a:picLocks noChangeAspect="1"/>
          </p:cNvPicPr>
          <p:nvPr/>
        </p:nvPicPr>
        <p:blipFill>
          <a:blip r:embed="rId4"/>
          <a:stretch>
            <a:fillRect/>
          </a:stretch>
        </p:blipFill>
        <p:spPr>
          <a:xfrm>
            <a:off x="149843" y="2850236"/>
            <a:ext cx="6985932" cy="1873892"/>
          </a:xfrm>
          <a:prstGeom prst="rect">
            <a:avLst/>
          </a:prstGeom>
        </p:spPr>
      </p:pic>
      <p:pic>
        <p:nvPicPr>
          <p:cNvPr id="23" name="图片 22" descr="图片包含 屏幕截图&#10;&#10;&#10;&#10;自动生成的说明">
            <a:extLst>
              <a:ext uri="{FF2B5EF4-FFF2-40B4-BE49-F238E27FC236}">
                <a16:creationId xmlns:a16="http://schemas.microsoft.com/office/drawing/2014/main" id="{932A7A3F-892B-4641-80EF-7EAF2EB94D3D}"/>
              </a:ext>
            </a:extLst>
          </p:cNvPr>
          <p:cNvPicPr>
            <a:picLocks noChangeAspect="1"/>
          </p:cNvPicPr>
          <p:nvPr/>
        </p:nvPicPr>
        <p:blipFill>
          <a:blip r:embed="rId5"/>
          <a:stretch>
            <a:fillRect/>
          </a:stretch>
        </p:blipFill>
        <p:spPr>
          <a:xfrm>
            <a:off x="184816" y="4942845"/>
            <a:ext cx="7812317" cy="1802842"/>
          </a:xfrm>
          <a:prstGeom prst="rect">
            <a:avLst/>
          </a:prstGeom>
        </p:spPr>
      </p:pic>
      <p:sp>
        <p:nvSpPr>
          <p:cNvPr id="9" name="矩形 8">
            <a:extLst>
              <a:ext uri="{FF2B5EF4-FFF2-40B4-BE49-F238E27FC236}">
                <a16:creationId xmlns:a16="http://schemas.microsoft.com/office/drawing/2014/main" id="{FC9F6C43-6640-C145-825A-33A47EA68F7A}"/>
              </a:ext>
            </a:extLst>
          </p:cNvPr>
          <p:cNvSpPr/>
          <p:nvPr/>
        </p:nvSpPr>
        <p:spPr>
          <a:xfrm>
            <a:off x="6028400" y="3407753"/>
            <a:ext cx="378823" cy="1763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0" name="矩形 9">
            <a:extLst>
              <a:ext uri="{FF2B5EF4-FFF2-40B4-BE49-F238E27FC236}">
                <a16:creationId xmlns:a16="http://schemas.microsoft.com/office/drawing/2014/main" id="{62ACBF1E-4B3D-014C-910E-F135E0B505BA}"/>
              </a:ext>
            </a:extLst>
          </p:cNvPr>
          <p:cNvSpPr/>
          <p:nvPr/>
        </p:nvSpPr>
        <p:spPr>
          <a:xfrm>
            <a:off x="4925498" y="3610834"/>
            <a:ext cx="378823" cy="1763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1" name="矩形 10">
            <a:extLst>
              <a:ext uri="{FF2B5EF4-FFF2-40B4-BE49-F238E27FC236}">
                <a16:creationId xmlns:a16="http://schemas.microsoft.com/office/drawing/2014/main" id="{691D4906-E9AA-4A45-A39C-03BF0ED36ED5}"/>
              </a:ext>
            </a:extLst>
          </p:cNvPr>
          <p:cNvSpPr/>
          <p:nvPr/>
        </p:nvSpPr>
        <p:spPr>
          <a:xfrm>
            <a:off x="6946363" y="5464373"/>
            <a:ext cx="378823" cy="1763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2" name="矩形 11">
            <a:extLst>
              <a:ext uri="{FF2B5EF4-FFF2-40B4-BE49-F238E27FC236}">
                <a16:creationId xmlns:a16="http://schemas.microsoft.com/office/drawing/2014/main" id="{95396BA9-A0A4-9749-8355-E47DFFDBE3C1}"/>
              </a:ext>
            </a:extLst>
          </p:cNvPr>
          <p:cNvSpPr/>
          <p:nvPr/>
        </p:nvSpPr>
        <p:spPr>
          <a:xfrm>
            <a:off x="5838989" y="5667918"/>
            <a:ext cx="378823" cy="1763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3" name="矩形 12">
            <a:extLst>
              <a:ext uri="{FF2B5EF4-FFF2-40B4-BE49-F238E27FC236}">
                <a16:creationId xmlns:a16="http://schemas.microsoft.com/office/drawing/2014/main" id="{D61E8509-89F4-A146-B5ED-887779AA3ADB}"/>
              </a:ext>
            </a:extLst>
          </p:cNvPr>
          <p:cNvSpPr/>
          <p:nvPr/>
        </p:nvSpPr>
        <p:spPr>
          <a:xfrm>
            <a:off x="96252" y="859466"/>
            <a:ext cx="8434289" cy="375552"/>
          </a:xfrm>
          <a:prstGeom prst="rect">
            <a:avLst/>
          </a:prstGeom>
        </p:spPr>
        <p:txBody>
          <a:bodyPr wrap="square">
            <a:spAutoFit/>
          </a:bodyPr>
          <a:lstStyle/>
          <a:p>
            <a:pPr>
              <a:lnSpc>
                <a:spcPct val="107000"/>
              </a:lnSpc>
              <a:spcAft>
                <a:spcPts val="800"/>
              </a:spcAft>
            </a:pPr>
            <a:r>
              <a:rPr lang="en-US" altLang="zh-CN" dirty="0">
                <a:latin typeface="Calibri" panose="020F0502020204030204" pitchFamily="34" charset="0"/>
                <a:cs typeface="Times New Roman" panose="02020603050405020304" pitchFamily="18" charset="0"/>
              </a:rPr>
              <a:t>NEW WALL 2: Stucco (2,5cm)  / Concrete (20cm) / Insulation (10cm) / Gypsum (1.3cm)</a:t>
            </a:r>
            <a:endParaRPr lang="zh-CN" altLang="zh-CN"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43752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4B246F4-A1D1-EE43-8096-EFE70807B230}"/>
              </a:ext>
            </a:extLst>
          </p:cNvPr>
          <p:cNvSpPr txBox="1"/>
          <p:nvPr/>
        </p:nvSpPr>
        <p:spPr>
          <a:xfrm>
            <a:off x="96253" y="60157"/>
            <a:ext cx="9264316" cy="338554"/>
          </a:xfrm>
          <a:prstGeom prst="rect">
            <a:avLst/>
          </a:prstGeom>
          <a:noFill/>
        </p:spPr>
        <p:txBody>
          <a:bodyPr wrap="square" rtlCol="0">
            <a:spAutoFit/>
          </a:bodyPr>
          <a:lstStyle/>
          <a:p>
            <a:r>
              <a:rPr kumimoji="1" lang="en-US" altLang="zh-CN" sz="1600" dirty="0">
                <a:solidFill>
                  <a:schemeClr val="bg1">
                    <a:lumMod val="75000"/>
                  </a:schemeClr>
                </a:solidFill>
                <a:latin typeface="Calibri Light" panose="020F0302020204030204" pitchFamily="34" charset="0"/>
                <a:ea typeface="Hannotate SC" panose="03000500000000000000" pitchFamily="66" charset="-122"/>
                <a:cs typeface="Calibri Light" panose="020F0302020204030204" pitchFamily="34" charset="0"/>
              </a:rPr>
              <a:t>TECHNICAL ENVIRONMENT </a:t>
            </a:r>
            <a:r>
              <a:rPr kumimoji="1" lang="en-US" altLang="zh-CN" sz="1600" dirty="0">
                <a:solidFill>
                  <a:schemeClr val="bg1">
                    <a:lumMod val="75000"/>
                  </a:schemeClr>
                </a:solidFill>
                <a:latin typeface="Calibri Light" panose="020F0302020204030204" pitchFamily="34" charset="0"/>
                <a:cs typeface="Calibri Light" panose="020F0302020204030204" pitchFamily="34" charset="0"/>
              </a:rPr>
              <a:t>SYSTEMS-REPORT</a:t>
            </a:r>
            <a:endParaRPr kumimoji="1" lang="zh-CN" altLang="en-US" sz="16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5" name="文本框 4">
            <a:extLst>
              <a:ext uri="{FF2B5EF4-FFF2-40B4-BE49-F238E27FC236}">
                <a16:creationId xmlns:a16="http://schemas.microsoft.com/office/drawing/2014/main" id="{588D18A5-5BA7-D241-BB5B-C74908203186}"/>
              </a:ext>
            </a:extLst>
          </p:cNvPr>
          <p:cNvSpPr txBox="1"/>
          <p:nvPr/>
        </p:nvSpPr>
        <p:spPr>
          <a:xfrm>
            <a:off x="96253" y="437090"/>
            <a:ext cx="5712995" cy="1077218"/>
          </a:xfrm>
          <a:prstGeom prst="rect">
            <a:avLst/>
          </a:prstGeom>
          <a:noFill/>
        </p:spPr>
        <p:txBody>
          <a:bodyPr wrap="square" rtlCol="0">
            <a:spAutoFit/>
          </a:bodyPr>
          <a:lstStyle/>
          <a:p>
            <a:r>
              <a:rPr kumimoji="1" lang="en-US" altLang="zh-CN" sz="2400" dirty="0">
                <a:latin typeface="Calibri" panose="020F0502020204030204" pitchFamily="34" charset="0"/>
                <a:ea typeface="Batang" panose="02030600000101010101" pitchFamily="18" charset="-127"/>
                <a:cs typeface="Calibri" panose="020F0502020204030204" pitchFamily="34" charset="0"/>
              </a:rPr>
              <a:t>PARIS-WALL 2</a:t>
            </a:r>
          </a:p>
          <a:p>
            <a:pPr marL="457200" indent="-457200" algn="ctr">
              <a:buAutoNum type="arabicPlain"/>
            </a:pP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a:p>
            <a:pPr algn="ct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p:txBody>
      </p:sp>
      <p:pic>
        <p:nvPicPr>
          <p:cNvPr id="7" name="图片 6" descr="图片包含 屏幕截图&#10;&#10;&#10;&#10;自动生成的说明">
            <a:extLst>
              <a:ext uri="{FF2B5EF4-FFF2-40B4-BE49-F238E27FC236}">
                <a16:creationId xmlns:a16="http://schemas.microsoft.com/office/drawing/2014/main" id="{307E35B7-6BDB-8449-B152-B5620CA35712}"/>
              </a:ext>
            </a:extLst>
          </p:cNvPr>
          <p:cNvPicPr>
            <a:picLocks noChangeAspect="1"/>
          </p:cNvPicPr>
          <p:nvPr/>
        </p:nvPicPr>
        <p:blipFill>
          <a:blip r:embed="rId2"/>
          <a:stretch>
            <a:fillRect/>
          </a:stretch>
        </p:blipFill>
        <p:spPr>
          <a:xfrm>
            <a:off x="181137" y="924916"/>
            <a:ext cx="3917516" cy="1178784"/>
          </a:xfrm>
          <a:prstGeom prst="rect">
            <a:avLst/>
          </a:prstGeom>
        </p:spPr>
      </p:pic>
      <p:pic>
        <p:nvPicPr>
          <p:cNvPr id="9" name="图片 8" descr="图片包含 屏幕截图&#10;&#10;&#10;&#10;自动生成的说明">
            <a:extLst>
              <a:ext uri="{FF2B5EF4-FFF2-40B4-BE49-F238E27FC236}">
                <a16:creationId xmlns:a16="http://schemas.microsoft.com/office/drawing/2014/main" id="{FC9C5C3F-B88F-4840-8AEA-FC3E174064E4}"/>
              </a:ext>
            </a:extLst>
          </p:cNvPr>
          <p:cNvPicPr>
            <a:picLocks noChangeAspect="1"/>
          </p:cNvPicPr>
          <p:nvPr/>
        </p:nvPicPr>
        <p:blipFill>
          <a:blip r:embed="rId3"/>
          <a:stretch>
            <a:fillRect/>
          </a:stretch>
        </p:blipFill>
        <p:spPr>
          <a:xfrm>
            <a:off x="197099" y="1912485"/>
            <a:ext cx="6321987" cy="1357304"/>
          </a:xfrm>
          <a:prstGeom prst="rect">
            <a:avLst/>
          </a:prstGeom>
        </p:spPr>
      </p:pic>
      <p:pic>
        <p:nvPicPr>
          <p:cNvPr id="11" name="图片 10" descr="图片包含 屏幕截图&#10;&#10;&#10;&#10;自动生成的说明">
            <a:extLst>
              <a:ext uri="{FF2B5EF4-FFF2-40B4-BE49-F238E27FC236}">
                <a16:creationId xmlns:a16="http://schemas.microsoft.com/office/drawing/2014/main" id="{39EE6C14-602B-BA48-821A-DE598088FDE6}"/>
              </a:ext>
            </a:extLst>
          </p:cNvPr>
          <p:cNvPicPr>
            <a:picLocks noChangeAspect="1"/>
          </p:cNvPicPr>
          <p:nvPr/>
        </p:nvPicPr>
        <p:blipFill>
          <a:blip r:embed="rId4"/>
          <a:stretch>
            <a:fillRect/>
          </a:stretch>
        </p:blipFill>
        <p:spPr>
          <a:xfrm>
            <a:off x="8017981" y="1912485"/>
            <a:ext cx="2685175" cy="3452368"/>
          </a:xfrm>
          <a:prstGeom prst="rect">
            <a:avLst/>
          </a:prstGeom>
        </p:spPr>
      </p:pic>
      <p:pic>
        <p:nvPicPr>
          <p:cNvPr id="15" name="图片 14" descr="图片包含 屏幕截图&#10;&#10;&#10;&#10;自动生成的说明">
            <a:extLst>
              <a:ext uri="{FF2B5EF4-FFF2-40B4-BE49-F238E27FC236}">
                <a16:creationId xmlns:a16="http://schemas.microsoft.com/office/drawing/2014/main" id="{71737777-B222-4B42-892D-7DBD75A5F097}"/>
              </a:ext>
            </a:extLst>
          </p:cNvPr>
          <p:cNvPicPr>
            <a:picLocks noChangeAspect="1"/>
          </p:cNvPicPr>
          <p:nvPr/>
        </p:nvPicPr>
        <p:blipFill>
          <a:blip r:embed="rId5"/>
          <a:stretch>
            <a:fillRect/>
          </a:stretch>
        </p:blipFill>
        <p:spPr>
          <a:xfrm>
            <a:off x="197099" y="3310733"/>
            <a:ext cx="6452635" cy="1727477"/>
          </a:xfrm>
          <a:prstGeom prst="rect">
            <a:avLst/>
          </a:prstGeom>
        </p:spPr>
      </p:pic>
      <p:pic>
        <p:nvPicPr>
          <p:cNvPr id="17" name="图片 16" descr="图片包含 屏幕截图&#10;&#10;&#10;&#10;自动生成的说明">
            <a:extLst>
              <a:ext uri="{FF2B5EF4-FFF2-40B4-BE49-F238E27FC236}">
                <a16:creationId xmlns:a16="http://schemas.microsoft.com/office/drawing/2014/main" id="{E85867C0-D70F-124C-8A1C-1A0277D33934}"/>
              </a:ext>
            </a:extLst>
          </p:cNvPr>
          <p:cNvPicPr>
            <a:picLocks noChangeAspect="1"/>
          </p:cNvPicPr>
          <p:nvPr/>
        </p:nvPicPr>
        <p:blipFill>
          <a:blip r:embed="rId6"/>
          <a:stretch>
            <a:fillRect/>
          </a:stretch>
        </p:blipFill>
        <p:spPr>
          <a:xfrm>
            <a:off x="197099" y="5100088"/>
            <a:ext cx="6967976" cy="1621564"/>
          </a:xfrm>
          <a:prstGeom prst="rect">
            <a:avLst/>
          </a:prstGeom>
        </p:spPr>
      </p:pic>
      <p:pic>
        <p:nvPicPr>
          <p:cNvPr id="19" name="图片 18">
            <a:extLst>
              <a:ext uri="{FF2B5EF4-FFF2-40B4-BE49-F238E27FC236}">
                <a16:creationId xmlns:a16="http://schemas.microsoft.com/office/drawing/2014/main" id="{2D6272B1-4F51-BA47-8624-68222E525043}"/>
              </a:ext>
            </a:extLst>
          </p:cNvPr>
          <p:cNvPicPr>
            <a:picLocks noChangeAspect="1"/>
          </p:cNvPicPr>
          <p:nvPr/>
        </p:nvPicPr>
        <p:blipFill>
          <a:blip r:embed="rId7"/>
          <a:stretch>
            <a:fillRect/>
          </a:stretch>
        </p:blipFill>
        <p:spPr>
          <a:xfrm>
            <a:off x="4230089" y="926658"/>
            <a:ext cx="2874289" cy="965355"/>
          </a:xfrm>
          <a:prstGeom prst="rect">
            <a:avLst/>
          </a:prstGeom>
        </p:spPr>
      </p:pic>
      <p:sp>
        <p:nvSpPr>
          <p:cNvPr id="12" name="矩形 11">
            <a:extLst>
              <a:ext uri="{FF2B5EF4-FFF2-40B4-BE49-F238E27FC236}">
                <a16:creationId xmlns:a16="http://schemas.microsoft.com/office/drawing/2014/main" id="{27C60CDA-BFD3-F44F-A61D-A483E31B1828}"/>
              </a:ext>
            </a:extLst>
          </p:cNvPr>
          <p:cNvSpPr/>
          <p:nvPr/>
        </p:nvSpPr>
        <p:spPr>
          <a:xfrm>
            <a:off x="5619836" y="3804436"/>
            <a:ext cx="378823" cy="1763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4" name="矩形 13">
            <a:extLst>
              <a:ext uri="{FF2B5EF4-FFF2-40B4-BE49-F238E27FC236}">
                <a16:creationId xmlns:a16="http://schemas.microsoft.com/office/drawing/2014/main" id="{CD8F13DE-9CFA-B94F-94DF-7BC337C2F86E}"/>
              </a:ext>
            </a:extLst>
          </p:cNvPr>
          <p:cNvSpPr/>
          <p:nvPr/>
        </p:nvSpPr>
        <p:spPr>
          <a:xfrm>
            <a:off x="4605625" y="3998123"/>
            <a:ext cx="378823" cy="1763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6" name="矩形 15">
            <a:extLst>
              <a:ext uri="{FF2B5EF4-FFF2-40B4-BE49-F238E27FC236}">
                <a16:creationId xmlns:a16="http://schemas.microsoft.com/office/drawing/2014/main" id="{FA0160F6-3936-324B-A0EC-2C0DBC422BB5}"/>
              </a:ext>
            </a:extLst>
          </p:cNvPr>
          <p:cNvSpPr/>
          <p:nvPr/>
        </p:nvSpPr>
        <p:spPr>
          <a:xfrm>
            <a:off x="6224930" y="5557037"/>
            <a:ext cx="378823" cy="1763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8" name="矩形 17">
            <a:extLst>
              <a:ext uri="{FF2B5EF4-FFF2-40B4-BE49-F238E27FC236}">
                <a16:creationId xmlns:a16="http://schemas.microsoft.com/office/drawing/2014/main" id="{85724622-A483-2D48-AD87-2795679A65A5}"/>
              </a:ext>
            </a:extLst>
          </p:cNvPr>
          <p:cNvSpPr/>
          <p:nvPr/>
        </p:nvSpPr>
        <p:spPr>
          <a:xfrm>
            <a:off x="5241013" y="5768758"/>
            <a:ext cx="378823" cy="1763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20" name="矩形 19">
            <a:extLst>
              <a:ext uri="{FF2B5EF4-FFF2-40B4-BE49-F238E27FC236}">
                <a16:creationId xmlns:a16="http://schemas.microsoft.com/office/drawing/2014/main" id="{85AD2D97-7FD0-A44A-9850-A6CB4C74CE8F}"/>
              </a:ext>
            </a:extLst>
          </p:cNvPr>
          <p:cNvSpPr/>
          <p:nvPr/>
        </p:nvSpPr>
        <p:spPr>
          <a:xfrm>
            <a:off x="2432589" y="547211"/>
            <a:ext cx="8434289" cy="375552"/>
          </a:xfrm>
          <a:prstGeom prst="rect">
            <a:avLst/>
          </a:prstGeom>
        </p:spPr>
        <p:txBody>
          <a:bodyPr wrap="square">
            <a:spAutoFit/>
          </a:bodyPr>
          <a:lstStyle/>
          <a:p>
            <a:pPr>
              <a:lnSpc>
                <a:spcPct val="107000"/>
              </a:lnSpc>
              <a:spcAft>
                <a:spcPts val="800"/>
              </a:spcAft>
            </a:pPr>
            <a:r>
              <a:rPr lang="en-US" altLang="zh-CN" dirty="0">
                <a:latin typeface="Calibri" panose="020F0502020204030204" pitchFamily="34" charset="0"/>
                <a:cs typeface="Times New Roman" panose="02020603050405020304" pitchFamily="18" charset="0"/>
              </a:rPr>
              <a:t>Stucco (2,5cm)  / Concrete (20cm) / Insulation (10cm) / Gypsum (1.3cm)</a:t>
            </a:r>
            <a:endParaRPr lang="zh-CN" altLang="zh-CN"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80151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4B246F4-A1D1-EE43-8096-EFE70807B230}"/>
              </a:ext>
            </a:extLst>
          </p:cNvPr>
          <p:cNvSpPr txBox="1"/>
          <p:nvPr/>
        </p:nvSpPr>
        <p:spPr>
          <a:xfrm>
            <a:off x="96253" y="60157"/>
            <a:ext cx="9264316" cy="338554"/>
          </a:xfrm>
          <a:prstGeom prst="rect">
            <a:avLst/>
          </a:prstGeom>
          <a:noFill/>
        </p:spPr>
        <p:txBody>
          <a:bodyPr wrap="square" rtlCol="0">
            <a:spAutoFit/>
          </a:bodyPr>
          <a:lstStyle/>
          <a:p>
            <a:r>
              <a:rPr kumimoji="1" lang="en-US" altLang="zh-CN" sz="1600" dirty="0">
                <a:solidFill>
                  <a:schemeClr val="bg1">
                    <a:lumMod val="75000"/>
                  </a:schemeClr>
                </a:solidFill>
                <a:latin typeface="Calibri Light" panose="020F0302020204030204" pitchFamily="34" charset="0"/>
                <a:ea typeface="Hannotate SC" panose="03000500000000000000" pitchFamily="66" charset="-122"/>
                <a:cs typeface="Calibri Light" panose="020F0302020204030204" pitchFamily="34" charset="0"/>
              </a:rPr>
              <a:t>TECHNICAL ENVIRONMENT </a:t>
            </a:r>
            <a:r>
              <a:rPr kumimoji="1" lang="en-US" altLang="zh-CN" sz="1600" dirty="0">
                <a:solidFill>
                  <a:schemeClr val="bg1">
                    <a:lumMod val="75000"/>
                  </a:schemeClr>
                </a:solidFill>
                <a:latin typeface="Calibri Light" panose="020F0302020204030204" pitchFamily="34" charset="0"/>
                <a:cs typeface="Calibri Light" panose="020F0302020204030204" pitchFamily="34" charset="0"/>
              </a:rPr>
              <a:t>SYSTEMS-REPORT</a:t>
            </a:r>
            <a:endParaRPr kumimoji="1" lang="zh-CN" altLang="en-US" sz="16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5" name="文本框 4">
            <a:extLst>
              <a:ext uri="{FF2B5EF4-FFF2-40B4-BE49-F238E27FC236}">
                <a16:creationId xmlns:a16="http://schemas.microsoft.com/office/drawing/2014/main" id="{588D18A5-5BA7-D241-BB5B-C74908203186}"/>
              </a:ext>
            </a:extLst>
          </p:cNvPr>
          <p:cNvSpPr txBox="1"/>
          <p:nvPr/>
        </p:nvSpPr>
        <p:spPr>
          <a:xfrm>
            <a:off x="140857" y="414515"/>
            <a:ext cx="5712995" cy="769441"/>
          </a:xfrm>
          <a:prstGeom prst="rect">
            <a:avLst/>
          </a:prstGeom>
          <a:noFill/>
        </p:spPr>
        <p:txBody>
          <a:bodyPr wrap="square" rtlCol="0">
            <a:spAutoFit/>
          </a:bodyPr>
          <a:lstStyle/>
          <a:p>
            <a:r>
              <a:rPr kumimoji="1" lang="en-US" altLang="zh-CN" sz="2400" dirty="0">
                <a:latin typeface="Calibri" panose="020F0502020204030204" pitchFamily="34" charset="0"/>
                <a:ea typeface="Batang" panose="02030600000101010101" pitchFamily="18" charset="-127"/>
                <a:cs typeface="Calibri" panose="020F0502020204030204" pitchFamily="34" charset="0"/>
              </a:rPr>
              <a:t>OSLO-WALL 2</a:t>
            </a:r>
          </a:p>
          <a:p>
            <a:pPr algn="ct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p:txBody>
      </p:sp>
      <p:pic>
        <p:nvPicPr>
          <p:cNvPr id="6" name="图片 5" descr="图片包含 屏幕截图&#10;&#10;&#10;&#10;自动生成的说明">
            <a:extLst>
              <a:ext uri="{FF2B5EF4-FFF2-40B4-BE49-F238E27FC236}">
                <a16:creationId xmlns:a16="http://schemas.microsoft.com/office/drawing/2014/main" id="{2F2F22AC-20D1-6940-9B7F-8B09F96CBF2A}"/>
              </a:ext>
            </a:extLst>
          </p:cNvPr>
          <p:cNvPicPr>
            <a:picLocks noChangeAspect="1"/>
          </p:cNvPicPr>
          <p:nvPr/>
        </p:nvPicPr>
        <p:blipFill>
          <a:blip r:embed="rId2"/>
          <a:stretch>
            <a:fillRect/>
          </a:stretch>
        </p:blipFill>
        <p:spPr>
          <a:xfrm>
            <a:off x="198811" y="862989"/>
            <a:ext cx="3946014" cy="1033480"/>
          </a:xfrm>
          <a:prstGeom prst="rect">
            <a:avLst/>
          </a:prstGeom>
        </p:spPr>
      </p:pic>
      <p:pic>
        <p:nvPicPr>
          <p:cNvPr id="7" name="图片 6" descr="图片包含 屏幕截图&#10;&#10;&#10;&#10;自动生成的说明">
            <a:extLst>
              <a:ext uri="{FF2B5EF4-FFF2-40B4-BE49-F238E27FC236}">
                <a16:creationId xmlns:a16="http://schemas.microsoft.com/office/drawing/2014/main" id="{7A4869DF-46A6-C64D-BD77-66597E8CDC0C}"/>
              </a:ext>
            </a:extLst>
          </p:cNvPr>
          <p:cNvPicPr>
            <a:picLocks noChangeAspect="1"/>
          </p:cNvPicPr>
          <p:nvPr/>
        </p:nvPicPr>
        <p:blipFill>
          <a:blip r:embed="rId3"/>
          <a:stretch>
            <a:fillRect/>
          </a:stretch>
        </p:blipFill>
        <p:spPr>
          <a:xfrm>
            <a:off x="7942276" y="1922031"/>
            <a:ext cx="2680050" cy="3427971"/>
          </a:xfrm>
          <a:prstGeom prst="rect">
            <a:avLst/>
          </a:prstGeom>
        </p:spPr>
      </p:pic>
      <p:pic>
        <p:nvPicPr>
          <p:cNvPr id="8" name="图片 7" descr="图片包含 屏幕截图&#10;&#10;&#10;&#10;自动生成的说明">
            <a:extLst>
              <a:ext uri="{FF2B5EF4-FFF2-40B4-BE49-F238E27FC236}">
                <a16:creationId xmlns:a16="http://schemas.microsoft.com/office/drawing/2014/main" id="{E932F80E-B441-F34E-8913-30BEC397BDFA}"/>
              </a:ext>
            </a:extLst>
          </p:cNvPr>
          <p:cNvPicPr>
            <a:picLocks noChangeAspect="1"/>
          </p:cNvPicPr>
          <p:nvPr/>
        </p:nvPicPr>
        <p:blipFill>
          <a:blip r:embed="rId4"/>
          <a:stretch>
            <a:fillRect/>
          </a:stretch>
        </p:blipFill>
        <p:spPr>
          <a:xfrm>
            <a:off x="232733" y="3327538"/>
            <a:ext cx="6193412" cy="1661308"/>
          </a:xfrm>
          <a:prstGeom prst="rect">
            <a:avLst/>
          </a:prstGeom>
        </p:spPr>
      </p:pic>
      <p:pic>
        <p:nvPicPr>
          <p:cNvPr id="9" name="图片 8" descr="图片包含 屏幕截图&#10;&#10;&#10;&#10;自动生成的说明">
            <a:extLst>
              <a:ext uri="{FF2B5EF4-FFF2-40B4-BE49-F238E27FC236}">
                <a16:creationId xmlns:a16="http://schemas.microsoft.com/office/drawing/2014/main" id="{2B75B64E-D00D-5D4B-BCEC-A5A33F313157}"/>
              </a:ext>
            </a:extLst>
          </p:cNvPr>
          <p:cNvPicPr>
            <a:picLocks noChangeAspect="1"/>
          </p:cNvPicPr>
          <p:nvPr/>
        </p:nvPicPr>
        <p:blipFill>
          <a:blip r:embed="rId5"/>
          <a:stretch>
            <a:fillRect/>
          </a:stretch>
        </p:blipFill>
        <p:spPr>
          <a:xfrm>
            <a:off x="232734" y="5162044"/>
            <a:ext cx="6673034" cy="1559846"/>
          </a:xfrm>
          <a:prstGeom prst="rect">
            <a:avLst/>
          </a:prstGeom>
        </p:spPr>
      </p:pic>
      <p:pic>
        <p:nvPicPr>
          <p:cNvPr id="10" name="图片 9" descr="图片包含 屏幕截图&#10;&#10;&#10;&#10;自动生成的说明">
            <a:extLst>
              <a:ext uri="{FF2B5EF4-FFF2-40B4-BE49-F238E27FC236}">
                <a16:creationId xmlns:a16="http://schemas.microsoft.com/office/drawing/2014/main" id="{3577B076-49CB-EF48-8827-6FF8AF5364FC}"/>
              </a:ext>
            </a:extLst>
          </p:cNvPr>
          <p:cNvPicPr>
            <a:picLocks noChangeAspect="1"/>
          </p:cNvPicPr>
          <p:nvPr/>
        </p:nvPicPr>
        <p:blipFill>
          <a:blip r:embed="rId6"/>
          <a:stretch>
            <a:fillRect/>
          </a:stretch>
        </p:blipFill>
        <p:spPr>
          <a:xfrm>
            <a:off x="232733" y="1903817"/>
            <a:ext cx="6040485" cy="1313753"/>
          </a:xfrm>
          <a:prstGeom prst="rect">
            <a:avLst/>
          </a:prstGeom>
        </p:spPr>
      </p:pic>
      <p:pic>
        <p:nvPicPr>
          <p:cNvPr id="3" name="图片 2">
            <a:extLst>
              <a:ext uri="{FF2B5EF4-FFF2-40B4-BE49-F238E27FC236}">
                <a16:creationId xmlns:a16="http://schemas.microsoft.com/office/drawing/2014/main" id="{CD0BF533-507D-594D-BD51-7CF4582E11D3}"/>
              </a:ext>
            </a:extLst>
          </p:cNvPr>
          <p:cNvPicPr>
            <a:picLocks noChangeAspect="1"/>
          </p:cNvPicPr>
          <p:nvPr/>
        </p:nvPicPr>
        <p:blipFill>
          <a:blip r:embed="rId7"/>
          <a:stretch>
            <a:fillRect/>
          </a:stretch>
        </p:blipFill>
        <p:spPr>
          <a:xfrm>
            <a:off x="4144825" y="879952"/>
            <a:ext cx="2668328" cy="893992"/>
          </a:xfrm>
          <a:prstGeom prst="rect">
            <a:avLst/>
          </a:prstGeom>
        </p:spPr>
      </p:pic>
      <p:sp>
        <p:nvSpPr>
          <p:cNvPr id="11" name="矩形 10">
            <a:extLst>
              <a:ext uri="{FF2B5EF4-FFF2-40B4-BE49-F238E27FC236}">
                <a16:creationId xmlns:a16="http://schemas.microsoft.com/office/drawing/2014/main" id="{8C850C85-4C37-2A45-8556-3778BC09C21B}"/>
              </a:ext>
            </a:extLst>
          </p:cNvPr>
          <p:cNvSpPr/>
          <p:nvPr/>
        </p:nvSpPr>
        <p:spPr>
          <a:xfrm>
            <a:off x="5430425" y="3826682"/>
            <a:ext cx="378823" cy="1763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2" name="矩形 11">
            <a:extLst>
              <a:ext uri="{FF2B5EF4-FFF2-40B4-BE49-F238E27FC236}">
                <a16:creationId xmlns:a16="http://schemas.microsoft.com/office/drawing/2014/main" id="{E0C795DD-A43F-2749-AADF-81FB45687E30}"/>
              </a:ext>
            </a:extLst>
          </p:cNvPr>
          <p:cNvSpPr/>
          <p:nvPr/>
        </p:nvSpPr>
        <p:spPr>
          <a:xfrm>
            <a:off x="4434705" y="3997819"/>
            <a:ext cx="378823" cy="1763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3" name="矩形 12">
            <a:extLst>
              <a:ext uri="{FF2B5EF4-FFF2-40B4-BE49-F238E27FC236}">
                <a16:creationId xmlns:a16="http://schemas.microsoft.com/office/drawing/2014/main" id="{E3D864CA-547E-2645-B698-8225B8934DCB}"/>
              </a:ext>
            </a:extLst>
          </p:cNvPr>
          <p:cNvSpPr/>
          <p:nvPr/>
        </p:nvSpPr>
        <p:spPr>
          <a:xfrm>
            <a:off x="5948922" y="5616303"/>
            <a:ext cx="378823" cy="1763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4" name="矩形 13">
            <a:extLst>
              <a:ext uri="{FF2B5EF4-FFF2-40B4-BE49-F238E27FC236}">
                <a16:creationId xmlns:a16="http://schemas.microsoft.com/office/drawing/2014/main" id="{C0FCA6C9-3A57-2F46-9D5F-8B11B43715E6}"/>
              </a:ext>
            </a:extLst>
          </p:cNvPr>
          <p:cNvSpPr/>
          <p:nvPr/>
        </p:nvSpPr>
        <p:spPr>
          <a:xfrm>
            <a:off x="4992076" y="5793101"/>
            <a:ext cx="378823" cy="1763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5" name="矩形 14">
            <a:extLst>
              <a:ext uri="{FF2B5EF4-FFF2-40B4-BE49-F238E27FC236}">
                <a16:creationId xmlns:a16="http://schemas.microsoft.com/office/drawing/2014/main" id="{61756018-3918-6343-B418-96CB40780E4E}"/>
              </a:ext>
            </a:extLst>
          </p:cNvPr>
          <p:cNvSpPr/>
          <p:nvPr/>
        </p:nvSpPr>
        <p:spPr>
          <a:xfrm>
            <a:off x="2056073" y="503406"/>
            <a:ext cx="8434289" cy="375552"/>
          </a:xfrm>
          <a:prstGeom prst="rect">
            <a:avLst/>
          </a:prstGeom>
        </p:spPr>
        <p:txBody>
          <a:bodyPr wrap="square">
            <a:spAutoFit/>
          </a:bodyPr>
          <a:lstStyle/>
          <a:p>
            <a:pPr>
              <a:lnSpc>
                <a:spcPct val="107000"/>
              </a:lnSpc>
              <a:spcAft>
                <a:spcPts val="800"/>
              </a:spcAft>
            </a:pPr>
            <a:r>
              <a:rPr lang="en-US" altLang="zh-CN" dirty="0">
                <a:latin typeface="Calibri" panose="020F0502020204030204" pitchFamily="34" charset="0"/>
                <a:cs typeface="Times New Roman" panose="02020603050405020304" pitchFamily="18" charset="0"/>
              </a:rPr>
              <a:t>Stucco (2,5cm)  / Concrete (20cm) / Insulation (10cm) / Gypsum (1.3cm)</a:t>
            </a:r>
            <a:endParaRPr lang="zh-CN" altLang="zh-CN"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7085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4B246F4-A1D1-EE43-8096-EFE70807B230}"/>
              </a:ext>
            </a:extLst>
          </p:cNvPr>
          <p:cNvSpPr txBox="1"/>
          <p:nvPr/>
        </p:nvSpPr>
        <p:spPr>
          <a:xfrm>
            <a:off x="96253" y="60157"/>
            <a:ext cx="9264316" cy="338554"/>
          </a:xfrm>
          <a:prstGeom prst="rect">
            <a:avLst/>
          </a:prstGeom>
          <a:noFill/>
        </p:spPr>
        <p:txBody>
          <a:bodyPr wrap="square" rtlCol="0">
            <a:spAutoFit/>
          </a:bodyPr>
          <a:lstStyle/>
          <a:p>
            <a:r>
              <a:rPr kumimoji="1" lang="en-US" altLang="zh-CN" sz="1600" dirty="0">
                <a:solidFill>
                  <a:schemeClr val="bg1">
                    <a:lumMod val="75000"/>
                  </a:schemeClr>
                </a:solidFill>
                <a:latin typeface="Calibri Light" panose="020F0302020204030204" pitchFamily="34" charset="0"/>
                <a:ea typeface="Hannotate SC" panose="03000500000000000000" pitchFamily="66" charset="-122"/>
                <a:cs typeface="Calibri Light" panose="020F0302020204030204" pitchFamily="34" charset="0"/>
              </a:rPr>
              <a:t>TECHNICAL ENVIRONMENT </a:t>
            </a:r>
            <a:r>
              <a:rPr kumimoji="1" lang="en-US" altLang="zh-CN" sz="1600" dirty="0">
                <a:solidFill>
                  <a:schemeClr val="bg1">
                    <a:lumMod val="75000"/>
                  </a:schemeClr>
                </a:solidFill>
                <a:latin typeface="Calibri Light" panose="020F0302020204030204" pitchFamily="34" charset="0"/>
                <a:cs typeface="Calibri Light" panose="020F0302020204030204" pitchFamily="34" charset="0"/>
              </a:rPr>
              <a:t>SYSTEMS-REPORT</a:t>
            </a:r>
            <a:endParaRPr kumimoji="1" lang="zh-CN" altLang="en-US" sz="16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5" name="文本框 4">
            <a:extLst>
              <a:ext uri="{FF2B5EF4-FFF2-40B4-BE49-F238E27FC236}">
                <a16:creationId xmlns:a16="http://schemas.microsoft.com/office/drawing/2014/main" id="{588D18A5-5BA7-D241-BB5B-C74908203186}"/>
              </a:ext>
            </a:extLst>
          </p:cNvPr>
          <p:cNvSpPr txBox="1"/>
          <p:nvPr/>
        </p:nvSpPr>
        <p:spPr>
          <a:xfrm>
            <a:off x="96253" y="437090"/>
            <a:ext cx="5712995" cy="1077218"/>
          </a:xfrm>
          <a:prstGeom prst="rect">
            <a:avLst/>
          </a:prstGeom>
          <a:noFill/>
        </p:spPr>
        <p:txBody>
          <a:bodyPr wrap="square" rtlCol="0">
            <a:spAutoFit/>
          </a:bodyPr>
          <a:lstStyle/>
          <a:p>
            <a:r>
              <a:rPr kumimoji="1" lang="en-US" altLang="zh-CN" sz="2400" dirty="0">
                <a:latin typeface="Calibri" panose="020F0502020204030204" pitchFamily="34" charset="0"/>
                <a:ea typeface="Batang" panose="02030600000101010101" pitchFamily="18" charset="-127"/>
                <a:cs typeface="Calibri" panose="020F0502020204030204" pitchFamily="34" charset="0"/>
              </a:rPr>
              <a:t>SUMMARY</a:t>
            </a:r>
          </a:p>
          <a:p>
            <a:pPr marL="457200" indent="-457200" algn="ctr">
              <a:buAutoNum type="arabicPlain"/>
            </a:pP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a:p>
            <a:pPr algn="ct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p:txBody>
      </p:sp>
      <p:graphicFrame>
        <p:nvGraphicFramePr>
          <p:cNvPr id="2" name="表格 1">
            <a:extLst>
              <a:ext uri="{FF2B5EF4-FFF2-40B4-BE49-F238E27FC236}">
                <a16:creationId xmlns:a16="http://schemas.microsoft.com/office/drawing/2014/main" id="{F20001F0-A501-224A-B094-FD6120642CB5}"/>
              </a:ext>
            </a:extLst>
          </p:cNvPr>
          <p:cNvGraphicFramePr>
            <a:graphicFrameLocks noGrp="1"/>
          </p:cNvGraphicFramePr>
          <p:nvPr>
            <p:extLst>
              <p:ext uri="{D42A27DB-BD31-4B8C-83A1-F6EECF244321}">
                <p14:modId xmlns:p14="http://schemas.microsoft.com/office/powerpoint/2010/main" val="811710263"/>
              </p:ext>
            </p:extLst>
          </p:nvPr>
        </p:nvGraphicFramePr>
        <p:xfrm>
          <a:off x="205060" y="1688787"/>
          <a:ext cx="8850072" cy="1257865"/>
        </p:xfrm>
        <a:graphic>
          <a:graphicData uri="http://schemas.openxmlformats.org/drawingml/2006/table">
            <a:tbl>
              <a:tblPr firstRow="1" firstCol="1" bandRow="1">
                <a:tableStyleId>{5C22544A-7EE6-4342-B048-85BDC9FD1C3A}</a:tableStyleId>
              </a:tblPr>
              <a:tblGrid>
                <a:gridCol w="2212029">
                  <a:extLst>
                    <a:ext uri="{9D8B030D-6E8A-4147-A177-3AD203B41FA5}">
                      <a16:colId xmlns:a16="http://schemas.microsoft.com/office/drawing/2014/main" val="4170727587"/>
                    </a:ext>
                  </a:extLst>
                </a:gridCol>
                <a:gridCol w="2212029">
                  <a:extLst>
                    <a:ext uri="{9D8B030D-6E8A-4147-A177-3AD203B41FA5}">
                      <a16:colId xmlns:a16="http://schemas.microsoft.com/office/drawing/2014/main" val="217267577"/>
                    </a:ext>
                  </a:extLst>
                </a:gridCol>
                <a:gridCol w="2213007">
                  <a:extLst>
                    <a:ext uri="{9D8B030D-6E8A-4147-A177-3AD203B41FA5}">
                      <a16:colId xmlns:a16="http://schemas.microsoft.com/office/drawing/2014/main" val="1339498427"/>
                    </a:ext>
                  </a:extLst>
                </a:gridCol>
                <a:gridCol w="2213007">
                  <a:extLst>
                    <a:ext uri="{9D8B030D-6E8A-4147-A177-3AD203B41FA5}">
                      <a16:colId xmlns:a16="http://schemas.microsoft.com/office/drawing/2014/main" val="1401903642"/>
                    </a:ext>
                  </a:extLst>
                </a:gridCol>
              </a:tblGrid>
              <a:tr h="265732">
                <a:tc>
                  <a:txBody>
                    <a:bodyPr/>
                    <a:lstStyle/>
                    <a:p>
                      <a:pPr>
                        <a:lnSpc>
                          <a:spcPct val="107000"/>
                        </a:lnSpc>
                        <a:spcAft>
                          <a:spcPts val="0"/>
                        </a:spcAft>
                      </a:pPr>
                      <a:r>
                        <a:rPr lang="en-US" sz="1700">
                          <a:effectLst/>
                        </a:rPr>
                        <a:t>ENERGY USE</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474" marR="105474" marT="0" marB="0"/>
                </a:tc>
                <a:tc>
                  <a:txBody>
                    <a:bodyPr/>
                    <a:lstStyle/>
                    <a:p>
                      <a:pPr>
                        <a:lnSpc>
                          <a:spcPct val="107000"/>
                        </a:lnSpc>
                        <a:spcAft>
                          <a:spcPts val="0"/>
                        </a:spcAft>
                      </a:pPr>
                      <a:r>
                        <a:rPr lang="en-US" sz="1700">
                          <a:effectLst/>
                        </a:rPr>
                        <a:t>Total use (GJ)</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474" marR="105474" marT="0" marB="0"/>
                </a:tc>
                <a:tc>
                  <a:txBody>
                    <a:bodyPr/>
                    <a:lstStyle/>
                    <a:p>
                      <a:pPr>
                        <a:lnSpc>
                          <a:spcPct val="107000"/>
                        </a:lnSpc>
                        <a:spcAft>
                          <a:spcPts val="0"/>
                        </a:spcAft>
                      </a:pPr>
                      <a:r>
                        <a:rPr lang="en-US" sz="1700">
                          <a:effectLst/>
                        </a:rPr>
                        <a:t>Cooling (GJ)</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474" marR="105474" marT="0" marB="0"/>
                </a:tc>
                <a:tc>
                  <a:txBody>
                    <a:bodyPr/>
                    <a:lstStyle/>
                    <a:p>
                      <a:pPr>
                        <a:lnSpc>
                          <a:spcPct val="107000"/>
                        </a:lnSpc>
                        <a:spcAft>
                          <a:spcPts val="0"/>
                        </a:spcAft>
                      </a:pPr>
                      <a:r>
                        <a:rPr lang="en-US" sz="1700">
                          <a:effectLst/>
                        </a:rPr>
                        <a:t>Heating (GJ)</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474" marR="105474" marT="0" marB="0"/>
                </a:tc>
                <a:extLst>
                  <a:ext uri="{0D108BD9-81ED-4DB2-BD59-A6C34878D82A}">
                    <a16:rowId xmlns:a16="http://schemas.microsoft.com/office/drawing/2014/main" val="3653443558"/>
                  </a:ext>
                </a:extLst>
              </a:tr>
              <a:tr h="330711">
                <a:tc>
                  <a:txBody>
                    <a:bodyPr/>
                    <a:lstStyle/>
                    <a:p>
                      <a:pPr>
                        <a:lnSpc>
                          <a:spcPct val="107000"/>
                        </a:lnSpc>
                        <a:spcAft>
                          <a:spcPts val="0"/>
                        </a:spcAft>
                      </a:pPr>
                      <a:r>
                        <a:rPr lang="en-US" sz="1700" dirty="0">
                          <a:effectLst/>
                        </a:rPr>
                        <a:t>BASIC WALL</a:t>
                      </a:r>
                      <a:endParaRPr lang="zh-CN" sz="1700" dirty="0">
                        <a:effectLst/>
                        <a:latin typeface="Calibri" panose="020F0502020204030204" pitchFamily="34" charset="0"/>
                        <a:ea typeface="等线" panose="02010600030101010101" pitchFamily="2" charset="-122"/>
                        <a:cs typeface="Times New Roman" panose="02020603050405020304" pitchFamily="18" charset="0"/>
                      </a:endParaRPr>
                    </a:p>
                  </a:txBody>
                  <a:tcPr marL="105474" marR="105474" marT="0" marB="0"/>
                </a:tc>
                <a:tc>
                  <a:txBody>
                    <a:bodyPr/>
                    <a:lstStyle/>
                    <a:p>
                      <a:pPr>
                        <a:lnSpc>
                          <a:spcPct val="107000"/>
                        </a:lnSpc>
                        <a:spcAft>
                          <a:spcPts val="0"/>
                        </a:spcAft>
                      </a:pPr>
                      <a:r>
                        <a:rPr lang="fr-FR" sz="2100">
                          <a:effectLst/>
                        </a:rPr>
                        <a:t>442.49</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474" marR="105474" marT="0" marB="0"/>
                </a:tc>
                <a:tc>
                  <a:txBody>
                    <a:bodyPr/>
                    <a:lstStyle/>
                    <a:p>
                      <a:pPr>
                        <a:lnSpc>
                          <a:spcPct val="107000"/>
                        </a:lnSpc>
                        <a:spcAft>
                          <a:spcPts val="0"/>
                        </a:spcAft>
                      </a:pPr>
                      <a:r>
                        <a:rPr lang="fr-FR" sz="2100">
                          <a:effectLst/>
                        </a:rPr>
                        <a:t>87.43</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474" marR="105474" marT="0" marB="0"/>
                </a:tc>
                <a:tc>
                  <a:txBody>
                    <a:bodyPr/>
                    <a:lstStyle/>
                    <a:p>
                      <a:pPr>
                        <a:lnSpc>
                          <a:spcPct val="107000"/>
                        </a:lnSpc>
                        <a:spcAft>
                          <a:spcPts val="0"/>
                        </a:spcAft>
                      </a:pPr>
                      <a:r>
                        <a:rPr lang="fr-FR" sz="2100">
                          <a:effectLst/>
                        </a:rPr>
                        <a:t>151.34</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474" marR="105474" marT="0" marB="0"/>
                </a:tc>
                <a:extLst>
                  <a:ext uri="{0D108BD9-81ED-4DB2-BD59-A6C34878D82A}">
                    <a16:rowId xmlns:a16="http://schemas.microsoft.com/office/drawing/2014/main" val="404151801"/>
                  </a:ext>
                </a:extLst>
              </a:tr>
              <a:tr h="330711">
                <a:tc>
                  <a:txBody>
                    <a:bodyPr/>
                    <a:lstStyle/>
                    <a:p>
                      <a:pPr>
                        <a:lnSpc>
                          <a:spcPct val="107000"/>
                        </a:lnSpc>
                        <a:spcAft>
                          <a:spcPts val="0"/>
                        </a:spcAft>
                      </a:pPr>
                      <a:r>
                        <a:rPr lang="en-US" sz="1700" dirty="0">
                          <a:effectLst/>
                        </a:rPr>
                        <a:t>NEW WALL 1</a:t>
                      </a:r>
                      <a:endParaRPr lang="zh-CN" sz="1700" dirty="0">
                        <a:effectLst/>
                        <a:latin typeface="Calibri" panose="020F0502020204030204" pitchFamily="34" charset="0"/>
                        <a:ea typeface="等线" panose="02010600030101010101" pitchFamily="2" charset="-122"/>
                        <a:cs typeface="Times New Roman" panose="02020603050405020304" pitchFamily="18" charset="0"/>
                      </a:endParaRPr>
                    </a:p>
                  </a:txBody>
                  <a:tcPr marL="105474" marR="105474" marT="0" marB="0"/>
                </a:tc>
                <a:tc>
                  <a:txBody>
                    <a:bodyPr/>
                    <a:lstStyle/>
                    <a:p>
                      <a:pPr>
                        <a:lnSpc>
                          <a:spcPct val="107000"/>
                        </a:lnSpc>
                        <a:spcAft>
                          <a:spcPts val="0"/>
                        </a:spcAft>
                      </a:pPr>
                      <a:r>
                        <a:rPr lang="fr-FR" sz="2100">
                          <a:effectLst/>
                        </a:rPr>
                        <a:t>442.12</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474" marR="105474" marT="0" marB="0"/>
                </a:tc>
                <a:tc>
                  <a:txBody>
                    <a:bodyPr/>
                    <a:lstStyle/>
                    <a:p>
                      <a:pPr>
                        <a:lnSpc>
                          <a:spcPct val="107000"/>
                        </a:lnSpc>
                        <a:spcAft>
                          <a:spcPts val="0"/>
                        </a:spcAft>
                      </a:pPr>
                      <a:r>
                        <a:rPr lang="fr-FR" sz="2100">
                          <a:effectLst/>
                        </a:rPr>
                        <a:t>87.14</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474" marR="105474" marT="0" marB="0"/>
                </a:tc>
                <a:tc>
                  <a:txBody>
                    <a:bodyPr/>
                    <a:lstStyle/>
                    <a:p>
                      <a:pPr>
                        <a:lnSpc>
                          <a:spcPct val="107000"/>
                        </a:lnSpc>
                        <a:spcAft>
                          <a:spcPts val="0"/>
                        </a:spcAft>
                      </a:pPr>
                      <a:r>
                        <a:rPr lang="fr-FR" sz="2100">
                          <a:effectLst/>
                        </a:rPr>
                        <a:t>151.26</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474" marR="105474" marT="0" marB="0"/>
                </a:tc>
                <a:extLst>
                  <a:ext uri="{0D108BD9-81ED-4DB2-BD59-A6C34878D82A}">
                    <a16:rowId xmlns:a16="http://schemas.microsoft.com/office/drawing/2014/main" val="2081964095"/>
                  </a:ext>
                </a:extLst>
              </a:tr>
              <a:tr h="330711">
                <a:tc>
                  <a:txBody>
                    <a:bodyPr/>
                    <a:lstStyle/>
                    <a:p>
                      <a:pPr>
                        <a:lnSpc>
                          <a:spcPct val="107000"/>
                        </a:lnSpc>
                        <a:spcAft>
                          <a:spcPts val="0"/>
                        </a:spcAft>
                      </a:pPr>
                      <a:r>
                        <a:rPr lang="en-US" sz="1700" dirty="0">
                          <a:effectLst/>
                        </a:rPr>
                        <a:t>NEW WALL 2</a:t>
                      </a:r>
                      <a:endParaRPr lang="zh-CN" sz="1700" dirty="0">
                        <a:effectLst/>
                        <a:latin typeface="Calibri" panose="020F0502020204030204" pitchFamily="34" charset="0"/>
                        <a:ea typeface="等线" panose="02010600030101010101" pitchFamily="2" charset="-122"/>
                        <a:cs typeface="Times New Roman" panose="02020603050405020304" pitchFamily="18" charset="0"/>
                      </a:endParaRPr>
                    </a:p>
                  </a:txBody>
                  <a:tcPr marL="105474" marR="105474" marT="0" marB="0"/>
                </a:tc>
                <a:tc>
                  <a:txBody>
                    <a:bodyPr/>
                    <a:lstStyle/>
                    <a:p>
                      <a:pPr>
                        <a:lnSpc>
                          <a:spcPct val="107000"/>
                        </a:lnSpc>
                        <a:spcAft>
                          <a:spcPts val="0"/>
                        </a:spcAft>
                      </a:pPr>
                      <a:r>
                        <a:rPr lang="fr-FR" sz="2100">
                          <a:effectLst/>
                        </a:rPr>
                        <a:t>427.92</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474" marR="105474" marT="0" marB="0"/>
                </a:tc>
                <a:tc>
                  <a:txBody>
                    <a:bodyPr/>
                    <a:lstStyle/>
                    <a:p>
                      <a:pPr>
                        <a:lnSpc>
                          <a:spcPct val="107000"/>
                        </a:lnSpc>
                        <a:spcAft>
                          <a:spcPts val="0"/>
                        </a:spcAft>
                      </a:pPr>
                      <a:r>
                        <a:rPr lang="fr-FR" sz="2100">
                          <a:effectLst/>
                        </a:rPr>
                        <a:t>85.28</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474" marR="105474" marT="0" marB="0"/>
                </a:tc>
                <a:tc>
                  <a:txBody>
                    <a:bodyPr/>
                    <a:lstStyle/>
                    <a:p>
                      <a:pPr>
                        <a:lnSpc>
                          <a:spcPct val="107000"/>
                        </a:lnSpc>
                        <a:spcAft>
                          <a:spcPts val="0"/>
                        </a:spcAft>
                      </a:pPr>
                      <a:r>
                        <a:rPr lang="fr-FR" sz="2100" dirty="0">
                          <a:effectLst/>
                        </a:rPr>
                        <a:t>138.91</a:t>
                      </a:r>
                      <a:endParaRPr lang="zh-CN" sz="1700" dirty="0">
                        <a:effectLst/>
                        <a:latin typeface="Calibri" panose="020F0502020204030204" pitchFamily="34" charset="0"/>
                        <a:ea typeface="等线" panose="02010600030101010101" pitchFamily="2" charset="-122"/>
                        <a:cs typeface="Times New Roman" panose="02020603050405020304" pitchFamily="18" charset="0"/>
                      </a:endParaRPr>
                    </a:p>
                  </a:txBody>
                  <a:tcPr marL="105474" marR="105474" marT="0" marB="0"/>
                </a:tc>
                <a:extLst>
                  <a:ext uri="{0D108BD9-81ED-4DB2-BD59-A6C34878D82A}">
                    <a16:rowId xmlns:a16="http://schemas.microsoft.com/office/drawing/2014/main" val="2499826519"/>
                  </a:ext>
                </a:extLst>
              </a:tr>
            </a:tbl>
          </a:graphicData>
        </a:graphic>
      </p:graphicFrame>
      <p:sp>
        <p:nvSpPr>
          <p:cNvPr id="3" name="Rectangle 1">
            <a:extLst>
              <a:ext uri="{FF2B5EF4-FFF2-40B4-BE49-F238E27FC236}">
                <a16:creationId xmlns:a16="http://schemas.microsoft.com/office/drawing/2014/main" id="{214DC447-E17A-D849-8584-C61DFC3B2B02}"/>
              </a:ext>
            </a:extLst>
          </p:cNvPr>
          <p:cNvSpPr>
            <a:spLocks noChangeArrowheads="1"/>
          </p:cNvSpPr>
          <p:nvPr/>
        </p:nvSpPr>
        <p:spPr bwMode="auto">
          <a:xfrm>
            <a:off x="96253" y="1144976"/>
            <a:ext cx="47889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TEST IN PIACENZA WITH THE 3 DIFFERENT WALLS</a:t>
            </a:r>
            <a:endParaRPr kumimoji="0" lang="en-US" altLang="zh-CN" b="0" i="0" u="none" strike="noStrike" cap="none" normalizeH="0" baseline="0" dirty="0">
              <a:ln>
                <a:noFill/>
              </a:ln>
              <a:solidFill>
                <a:schemeClr val="tx1"/>
              </a:solidFill>
              <a:effectLst/>
              <a:latin typeface="Arial" panose="020B0604020202020204" pitchFamily="34" charset="0"/>
            </a:endParaRPr>
          </a:p>
        </p:txBody>
      </p:sp>
      <p:graphicFrame>
        <p:nvGraphicFramePr>
          <p:cNvPr id="6" name="表格 5">
            <a:extLst>
              <a:ext uri="{FF2B5EF4-FFF2-40B4-BE49-F238E27FC236}">
                <a16:creationId xmlns:a16="http://schemas.microsoft.com/office/drawing/2014/main" id="{32A06F2B-225F-624A-AA14-D6463F2C2C42}"/>
              </a:ext>
            </a:extLst>
          </p:cNvPr>
          <p:cNvGraphicFramePr>
            <a:graphicFrameLocks noGrp="1"/>
          </p:cNvGraphicFramePr>
          <p:nvPr>
            <p:extLst>
              <p:ext uri="{D42A27DB-BD31-4B8C-83A1-F6EECF244321}">
                <p14:modId xmlns:p14="http://schemas.microsoft.com/office/powerpoint/2010/main" val="2291201609"/>
              </p:ext>
            </p:extLst>
          </p:nvPr>
        </p:nvGraphicFramePr>
        <p:xfrm>
          <a:off x="205058" y="4139381"/>
          <a:ext cx="8884352" cy="1258399"/>
        </p:xfrm>
        <a:graphic>
          <a:graphicData uri="http://schemas.openxmlformats.org/drawingml/2006/table">
            <a:tbl>
              <a:tblPr firstRow="1" firstCol="1" bandRow="1">
                <a:tableStyleId>{5C22544A-7EE6-4342-B048-85BDC9FD1C3A}</a:tableStyleId>
              </a:tblPr>
              <a:tblGrid>
                <a:gridCol w="2220598">
                  <a:extLst>
                    <a:ext uri="{9D8B030D-6E8A-4147-A177-3AD203B41FA5}">
                      <a16:colId xmlns:a16="http://schemas.microsoft.com/office/drawing/2014/main" val="2915560772"/>
                    </a:ext>
                  </a:extLst>
                </a:gridCol>
                <a:gridCol w="2220598">
                  <a:extLst>
                    <a:ext uri="{9D8B030D-6E8A-4147-A177-3AD203B41FA5}">
                      <a16:colId xmlns:a16="http://schemas.microsoft.com/office/drawing/2014/main" val="2640478926"/>
                    </a:ext>
                  </a:extLst>
                </a:gridCol>
                <a:gridCol w="2221578">
                  <a:extLst>
                    <a:ext uri="{9D8B030D-6E8A-4147-A177-3AD203B41FA5}">
                      <a16:colId xmlns:a16="http://schemas.microsoft.com/office/drawing/2014/main" val="822631991"/>
                    </a:ext>
                  </a:extLst>
                </a:gridCol>
                <a:gridCol w="2221578">
                  <a:extLst>
                    <a:ext uri="{9D8B030D-6E8A-4147-A177-3AD203B41FA5}">
                      <a16:colId xmlns:a16="http://schemas.microsoft.com/office/drawing/2014/main" val="633409973"/>
                    </a:ext>
                  </a:extLst>
                </a:gridCol>
              </a:tblGrid>
              <a:tr h="265732">
                <a:tc>
                  <a:txBody>
                    <a:bodyPr/>
                    <a:lstStyle/>
                    <a:p>
                      <a:pPr>
                        <a:lnSpc>
                          <a:spcPct val="107000"/>
                        </a:lnSpc>
                        <a:spcAft>
                          <a:spcPts val="0"/>
                        </a:spcAft>
                      </a:pPr>
                      <a:r>
                        <a:rPr lang="en-US" sz="1700" dirty="0">
                          <a:effectLst/>
                        </a:rPr>
                        <a:t>ENERGY USE</a:t>
                      </a:r>
                      <a:endParaRPr lang="zh-CN" sz="1700" dirty="0">
                        <a:effectLst/>
                        <a:latin typeface="Calibri" panose="020F0502020204030204" pitchFamily="34" charset="0"/>
                        <a:ea typeface="等线" panose="02010600030101010101" pitchFamily="2" charset="-122"/>
                        <a:cs typeface="Times New Roman" panose="02020603050405020304" pitchFamily="18" charset="0"/>
                      </a:endParaRPr>
                    </a:p>
                  </a:txBody>
                  <a:tcPr marL="105883" marR="105883" marT="0" marB="0"/>
                </a:tc>
                <a:tc>
                  <a:txBody>
                    <a:bodyPr/>
                    <a:lstStyle/>
                    <a:p>
                      <a:pPr>
                        <a:lnSpc>
                          <a:spcPct val="107000"/>
                        </a:lnSpc>
                        <a:spcAft>
                          <a:spcPts val="0"/>
                        </a:spcAft>
                      </a:pPr>
                      <a:r>
                        <a:rPr lang="en-US" sz="1700">
                          <a:effectLst/>
                        </a:rPr>
                        <a:t>Total use (GJ)</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883" marR="105883" marT="0" marB="0"/>
                </a:tc>
                <a:tc>
                  <a:txBody>
                    <a:bodyPr/>
                    <a:lstStyle/>
                    <a:p>
                      <a:pPr>
                        <a:lnSpc>
                          <a:spcPct val="107000"/>
                        </a:lnSpc>
                        <a:spcAft>
                          <a:spcPts val="0"/>
                        </a:spcAft>
                      </a:pPr>
                      <a:r>
                        <a:rPr lang="en-US" sz="1700" dirty="0">
                          <a:effectLst/>
                        </a:rPr>
                        <a:t>Cooling (GJ)</a:t>
                      </a:r>
                      <a:endParaRPr lang="zh-CN" sz="1700" dirty="0">
                        <a:effectLst/>
                        <a:latin typeface="Calibri" panose="020F0502020204030204" pitchFamily="34" charset="0"/>
                        <a:ea typeface="等线" panose="02010600030101010101" pitchFamily="2" charset="-122"/>
                        <a:cs typeface="Times New Roman" panose="02020603050405020304" pitchFamily="18" charset="0"/>
                      </a:endParaRPr>
                    </a:p>
                  </a:txBody>
                  <a:tcPr marL="105883" marR="105883" marT="0" marB="0"/>
                </a:tc>
                <a:tc>
                  <a:txBody>
                    <a:bodyPr/>
                    <a:lstStyle/>
                    <a:p>
                      <a:pPr>
                        <a:lnSpc>
                          <a:spcPct val="107000"/>
                        </a:lnSpc>
                        <a:spcAft>
                          <a:spcPts val="0"/>
                        </a:spcAft>
                      </a:pPr>
                      <a:r>
                        <a:rPr lang="en-US" sz="1700">
                          <a:effectLst/>
                        </a:rPr>
                        <a:t>Heating (GJ)</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883" marR="105883" marT="0" marB="0"/>
                </a:tc>
                <a:extLst>
                  <a:ext uri="{0D108BD9-81ED-4DB2-BD59-A6C34878D82A}">
                    <a16:rowId xmlns:a16="http://schemas.microsoft.com/office/drawing/2014/main" val="1754244868"/>
                  </a:ext>
                </a:extLst>
              </a:tr>
              <a:tr h="330889">
                <a:tc>
                  <a:txBody>
                    <a:bodyPr/>
                    <a:lstStyle/>
                    <a:p>
                      <a:pPr>
                        <a:lnSpc>
                          <a:spcPct val="107000"/>
                        </a:lnSpc>
                        <a:spcAft>
                          <a:spcPts val="0"/>
                        </a:spcAft>
                      </a:pPr>
                      <a:r>
                        <a:rPr lang="en-US" sz="1700">
                          <a:effectLst/>
                        </a:rPr>
                        <a:t>OSLO</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883" marR="105883" marT="0" marB="0"/>
                </a:tc>
                <a:tc>
                  <a:txBody>
                    <a:bodyPr/>
                    <a:lstStyle/>
                    <a:p>
                      <a:pPr>
                        <a:lnSpc>
                          <a:spcPct val="107000"/>
                        </a:lnSpc>
                        <a:spcAft>
                          <a:spcPts val="0"/>
                        </a:spcAft>
                      </a:pPr>
                      <a:r>
                        <a:rPr lang="fr-FR" sz="2100">
                          <a:effectLst/>
                        </a:rPr>
                        <a:t>487.55</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883" marR="105883" marT="0" marB="0"/>
                </a:tc>
                <a:tc>
                  <a:txBody>
                    <a:bodyPr/>
                    <a:lstStyle/>
                    <a:p>
                      <a:pPr>
                        <a:lnSpc>
                          <a:spcPct val="107000"/>
                        </a:lnSpc>
                        <a:spcAft>
                          <a:spcPts val="0"/>
                        </a:spcAft>
                      </a:pPr>
                      <a:r>
                        <a:rPr lang="fr-FR" sz="2100">
                          <a:effectLst/>
                        </a:rPr>
                        <a:t>30.13</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883" marR="105883" marT="0" marB="0"/>
                </a:tc>
                <a:tc>
                  <a:txBody>
                    <a:bodyPr/>
                    <a:lstStyle/>
                    <a:p>
                      <a:pPr>
                        <a:lnSpc>
                          <a:spcPct val="107000"/>
                        </a:lnSpc>
                        <a:spcAft>
                          <a:spcPts val="0"/>
                        </a:spcAft>
                      </a:pPr>
                      <a:r>
                        <a:rPr lang="fr-FR" sz="2100">
                          <a:effectLst/>
                        </a:rPr>
                        <a:t>253.69</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883" marR="105883" marT="0" marB="0"/>
                </a:tc>
                <a:extLst>
                  <a:ext uri="{0D108BD9-81ED-4DB2-BD59-A6C34878D82A}">
                    <a16:rowId xmlns:a16="http://schemas.microsoft.com/office/drawing/2014/main" val="3178256427"/>
                  </a:ext>
                </a:extLst>
              </a:tr>
              <a:tr h="330889">
                <a:tc>
                  <a:txBody>
                    <a:bodyPr/>
                    <a:lstStyle/>
                    <a:p>
                      <a:pPr>
                        <a:lnSpc>
                          <a:spcPct val="107000"/>
                        </a:lnSpc>
                        <a:spcAft>
                          <a:spcPts val="0"/>
                        </a:spcAft>
                      </a:pPr>
                      <a:r>
                        <a:rPr lang="en-US" sz="1700">
                          <a:effectLst/>
                        </a:rPr>
                        <a:t>PARIS</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883" marR="105883" marT="0" marB="0"/>
                </a:tc>
                <a:tc>
                  <a:txBody>
                    <a:bodyPr/>
                    <a:lstStyle/>
                    <a:p>
                      <a:pPr>
                        <a:lnSpc>
                          <a:spcPct val="107000"/>
                        </a:lnSpc>
                        <a:spcAft>
                          <a:spcPts val="0"/>
                        </a:spcAft>
                      </a:pPr>
                      <a:r>
                        <a:rPr lang="fr-FR" sz="2100">
                          <a:effectLst/>
                        </a:rPr>
                        <a:t>404.79</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883" marR="105883" marT="0" marB="0"/>
                </a:tc>
                <a:tc>
                  <a:txBody>
                    <a:bodyPr/>
                    <a:lstStyle/>
                    <a:p>
                      <a:pPr>
                        <a:lnSpc>
                          <a:spcPct val="107000"/>
                        </a:lnSpc>
                        <a:spcAft>
                          <a:spcPts val="0"/>
                        </a:spcAft>
                      </a:pPr>
                      <a:r>
                        <a:rPr lang="fr-FR" sz="2100">
                          <a:effectLst/>
                        </a:rPr>
                        <a:t>52.40</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883" marR="105883" marT="0" marB="0"/>
                </a:tc>
                <a:tc>
                  <a:txBody>
                    <a:bodyPr/>
                    <a:lstStyle/>
                    <a:p>
                      <a:pPr>
                        <a:lnSpc>
                          <a:spcPct val="107000"/>
                        </a:lnSpc>
                        <a:spcAft>
                          <a:spcPts val="0"/>
                        </a:spcAft>
                      </a:pPr>
                      <a:r>
                        <a:rPr lang="fr-FR" sz="2100">
                          <a:effectLst/>
                        </a:rPr>
                        <a:t>148.66</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883" marR="105883" marT="0" marB="0"/>
                </a:tc>
                <a:extLst>
                  <a:ext uri="{0D108BD9-81ED-4DB2-BD59-A6C34878D82A}">
                    <a16:rowId xmlns:a16="http://schemas.microsoft.com/office/drawing/2014/main" val="2516184981"/>
                  </a:ext>
                </a:extLst>
              </a:tr>
              <a:tr h="330889">
                <a:tc>
                  <a:txBody>
                    <a:bodyPr/>
                    <a:lstStyle/>
                    <a:p>
                      <a:pPr>
                        <a:lnSpc>
                          <a:spcPct val="107000"/>
                        </a:lnSpc>
                        <a:spcAft>
                          <a:spcPts val="0"/>
                        </a:spcAft>
                      </a:pPr>
                      <a:r>
                        <a:rPr lang="en-US" sz="1700">
                          <a:effectLst/>
                        </a:rPr>
                        <a:t>PIACENZA</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883" marR="105883" marT="0" marB="0"/>
                </a:tc>
                <a:tc>
                  <a:txBody>
                    <a:bodyPr/>
                    <a:lstStyle/>
                    <a:p>
                      <a:pPr>
                        <a:lnSpc>
                          <a:spcPct val="107000"/>
                        </a:lnSpc>
                        <a:spcAft>
                          <a:spcPts val="0"/>
                        </a:spcAft>
                      </a:pPr>
                      <a:r>
                        <a:rPr lang="fr-FR" sz="2100">
                          <a:effectLst/>
                        </a:rPr>
                        <a:t>427.92</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883" marR="105883" marT="0" marB="0"/>
                </a:tc>
                <a:tc>
                  <a:txBody>
                    <a:bodyPr/>
                    <a:lstStyle/>
                    <a:p>
                      <a:pPr>
                        <a:lnSpc>
                          <a:spcPct val="107000"/>
                        </a:lnSpc>
                        <a:spcAft>
                          <a:spcPts val="0"/>
                        </a:spcAft>
                      </a:pPr>
                      <a:r>
                        <a:rPr lang="fr-FR" sz="2100">
                          <a:effectLst/>
                        </a:rPr>
                        <a:t>85.28</a:t>
                      </a:r>
                      <a:endParaRPr lang="zh-CN" sz="1700">
                        <a:effectLst/>
                        <a:latin typeface="Calibri" panose="020F0502020204030204" pitchFamily="34" charset="0"/>
                        <a:ea typeface="等线" panose="02010600030101010101" pitchFamily="2" charset="-122"/>
                        <a:cs typeface="Times New Roman" panose="02020603050405020304" pitchFamily="18" charset="0"/>
                      </a:endParaRPr>
                    </a:p>
                  </a:txBody>
                  <a:tcPr marL="105883" marR="105883" marT="0" marB="0"/>
                </a:tc>
                <a:tc>
                  <a:txBody>
                    <a:bodyPr/>
                    <a:lstStyle/>
                    <a:p>
                      <a:pPr>
                        <a:lnSpc>
                          <a:spcPct val="107000"/>
                        </a:lnSpc>
                        <a:spcAft>
                          <a:spcPts val="0"/>
                        </a:spcAft>
                      </a:pPr>
                      <a:r>
                        <a:rPr lang="fr-FR" sz="2100" dirty="0">
                          <a:effectLst/>
                        </a:rPr>
                        <a:t>138.91</a:t>
                      </a:r>
                      <a:endParaRPr lang="zh-CN" sz="1700" dirty="0">
                        <a:effectLst/>
                        <a:latin typeface="Calibri" panose="020F0502020204030204" pitchFamily="34" charset="0"/>
                        <a:ea typeface="等线" panose="02010600030101010101" pitchFamily="2" charset="-122"/>
                        <a:cs typeface="Times New Roman" panose="02020603050405020304" pitchFamily="18" charset="0"/>
                      </a:endParaRPr>
                    </a:p>
                  </a:txBody>
                  <a:tcPr marL="105883" marR="105883" marT="0" marB="0"/>
                </a:tc>
                <a:extLst>
                  <a:ext uri="{0D108BD9-81ED-4DB2-BD59-A6C34878D82A}">
                    <a16:rowId xmlns:a16="http://schemas.microsoft.com/office/drawing/2014/main" val="4061756378"/>
                  </a:ext>
                </a:extLst>
              </a:tr>
            </a:tbl>
          </a:graphicData>
        </a:graphic>
      </p:graphicFrame>
      <p:sp>
        <p:nvSpPr>
          <p:cNvPr id="7" name="Rectangle 1">
            <a:extLst>
              <a:ext uri="{FF2B5EF4-FFF2-40B4-BE49-F238E27FC236}">
                <a16:creationId xmlns:a16="http://schemas.microsoft.com/office/drawing/2014/main" id="{42141229-952A-124A-8C04-C707A6459CF5}"/>
              </a:ext>
            </a:extLst>
          </p:cNvPr>
          <p:cNvSpPr>
            <a:spLocks noChangeArrowheads="1"/>
          </p:cNvSpPr>
          <p:nvPr/>
        </p:nvSpPr>
        <p:spPr bwMode="auto">
          <a:xfrm>
            <a:off x="96253" y="3635615"/>
            <a:ext cx="406662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TEST WITH WALL 2 IN 3 DIFFERENT CITIES</a:t>
            </a:r>
            <a:endParaRPr kumimoji="0" lang="en-US"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05896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4B246F4-A1D1-EE43-8096-EFE70807B230}"/>
              </a:ext>
            </a:extLst>
          </p:cNvPr>
          <p:cNvSpPr txBox="1"/>
          <p:nvPr/>
        </p:nvSpPr>
        <p:spPr>
          <a:xfrm>
            <a:off x="96253" y="60157"/>
            <a:ext cx="9264316" cy="338554"/>
          </a:xfrm>
          <a:prstGeom prst="rect">
            <a:avLst/>
          </a:prstGeom>
          <a:noFill/>
        </p:spPr>
        <p:txBody>
          <a:bodyPr wrap="square" rtlCol="0">
            <a:spAutoFit/>
          </a:bodyPr>
          <a:lstStyle/>
          <a:p>
            <a:r>
              <a:rPr kumimoji="1" lang="en-US" altLang="zh-CN" sz="1600" dirty="0">
                <a:solidFill>
                  <a:schemeClr val="bg1">
                    <a:lumMod val="75000"/>
                  </a:schemeClr>
                </a:solidFill>
                <a:latin typeface="Calibri Light" panose="020F0302020204030204" pitchFamily="34" charset="0"/>
                <a:ea typeface="Hannotate SC" panose="03000500000000000000" pitchFamily="66" charset="-122"/>
                <a:cs typeface="Calibri Light" panose="020F0302020204030204" pitchFamily="34" charset="0"/>
              </a:rPr>
              <a:t>TECHNICAL ENVIRONMENT </a:t>
            </a:r>
            <a:r>
              <a:rPr kumimoji="1" lang="en-US" altLang="zh-CN" sz="1600" dirty="0">
                <a:solidFill>
                  <a:schemeClr val="bg1">
                    <a:lumMod val="75000"/>
                  </a:schemeClr>
                </a:solidFill>
                <a:latin typeface="Calibri Light" panose="020F0302020204030204" pitchFamily="34" charset="0"/>
                <a:cs typeface="Calibri Light" panose="020F0302020204030204" pitchFamily="34" charset="0"/>
              </a:rPr>
              <a:t>SYSTEMS-REPORT</a:t>
            </a:r>
            <a:endParaRPr kumimoji="1" lang="zh-CN" altLang="en-US" sz="16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5" name="文本框 4">
            <a:extLst>
              <a:ext uri="{FF2B5EF4-FFF2-40B4-BE49-F238E27FC236}">
                <a16:creationId xmlns:a16="http://schemas.microsoft.com/office/drawing/2014/main" id="{588D18A5-5BA7-D241-BB5B-C74908203186}"/>
              </a:ext>
            </a:extLst>
          </p:cNvPr>
          <p:cNvSpPr txBox="1"/>
          <p:nvPr/>
        </p:nvSpPr>
        <p:spPr>
          <a:xfrm>
            <a:off x="3532270" y="2013228"/>
            <a:ext cx="5712995" cy="4062651"/>
          </a:xfrm>
          <a:prstGeom prst="rect">
            <a:avLst/>
          </a:prstGeom>
          <a:noFill/>
        </p:spPr>
        <p:txBody>
          <a:bodyPr wrap="square" rtlCol="0">
            <a:spAutoFit/>
          </a:bodyPr>
          <a:lstStyle/>
          <a:p>
            <a:pPr algn="ctr"/>
            <a:r>
              <a:rPr kumimoji="1" lang="en-US" altLang="zh-CN" sz="2000" dirty="0">
                <a:latin typeface="Calibri" panose="020F0502020204030204" pitchFamily="34" charset="0"/>
                <a:ea typeface="Batang" panose="02030600000101010101" pitchFamily="18" charset="-127"/>
                <a:cs typeface="Calibri" panose="020F0502020204030204" pitchFamily="34" charset="0"/>
              </a:rPr>
              <a:t>CONTENT</a:t>
            </a:r>
          </a:p>
          <a:p>
            <a:pPr marL="457200" indent="-457200">
              <a:buAutoNum type="arabicPlain"/>
            </a:pPr>
            <a:endParaRPr kumimoji="1" lang="en-US" altLang="zh-CN" dirty="0">
              <a:latin typeface="Calibri" panose="020F0502020204030204" pitchFamily="34" charset="0"/>
              <a:ea typeface="Batang" panose="02030600000101010101" pitchFamily="18" charset="-127"/>
              <a:cs typeface="Calibri" panose="020F0502020204030204" pitchFamily="34" charset="0"/>
            </a:endParaRPr>
          </a:p>
          <a:p>
            <a:pPr marL="457200" indent="-457200">
              <a:buAutoNum type="arabicPlain"/>
            </a:pPr>
            <a:endParaRPr kumimoji="1" lang="en-US" altLang="zh-CN" sz="1600" dirty="0">
              <a:latin typeface="Calibri" panose="020F0502020204030204" pitchFamily="34" charset="0"/>
              <a:ea typeface="Batang" panose="02030600000101010101" pitchFamily="18" charset="-127"/>
              <a:cs typeface="Calibri" panose="020F0502020204030204" pitchFamily="34" charset="0"/>
            </a:endParaRPr>
          </a:p>
          <a:p>
            <a:pPr marL="457200" indent="-457200">
              <a:buAutoNum type="arabicPlain"/>
            </a:pPr>
            <a:endParaRPr kumimoji="1" lang="en-US" altLang="zh-CN" sz="1600" dirty="0">
              <a:latin typeface="Calibri" panose="020F0502020204030204" pitchFamily="34" charset="0"/>
              <a:ea typeface="Batang" panose="02030600000101010101" pitchFamily="18" charset="-127"/>
              <a:cs typeface="Calibri" panose="020F0502020204030204" pitchFamily="34" charset="0"/>
            </a:endParaRPr>
          </a:p>
          <a:p>
            <a:pPr marL="457200" indent="-457200">
              <a:buAutoNum type="arabicPlain"/>
            </a:pPr>
            <a:r>
              <a:rPr kumimoji="1" lang="en-US" altLang="zh-CN" sz="1600" dirty="0">
                <a:latin typeface="Calibri" panose="020F0502020204030204" pitchFamily="34" charset="0"/>
                <a:ea typeface="Batang" panose="02030600000101010101" pitchFamily="18" charset="-127"/>
                <a:cs typeface="Calibri" panose="020F0502020204030204" pitchFamily="34" charset="0"/>
              </a:rPr>
              <a:t>INTRODUCTION</a:t>
            </a:r>
          </a:p>
          <a:p>
            <a:pPr marL="457200" indent="-457200">
              <a:buAutoNum type="arabicPlain"/>
            </a:pPr>
            <a:r>
              <a:rPr kumimoji="1" lang="en-US" altLang="zh-CN" sz="1600" dirty="0">
                <a:latin typeface="Calibri" panose="020F0502020204030204" pitchFamily="34" charset="0"/>
                <a:ea typeface="Batang" panose="02030600000101010101" pitchFamily="18" charset="-127"/>
                <a:cs typeface="Calibri" panose="020F0502020204030204" pitchFamily="34" charset="0"/>
              </a:rPr>
              <a:t>BUILDING</a:t>
            </a:r>
          </a:p>
          <a:p>
            <a:pPr marL="457200" indent="-457200">
              <a:buAutoNum type="arabicPlain"/>
            </a:pPr>
            <a:r>
              <a:rPr kumimoji="1" lang="en-US" altLang="zh-CN" sz="1600" dirty="0">
                <a:latin typeface="Calibri" panose="020F0502020204030204" pitchFamily="34" charset="0"/>
                <a:ea typeface="Batang" panose="02030600000101010101" pitchFamily="18" charset="-127"/>
                <a:cs typeface="Calibri" panose="020F0502020204030204" pitchFamily="34" charset="0"/>
              </a:rPr>
              <a:t>PIACENZA-BASIC WALL</a:t>
            </a:r>
          </a:p>
          <a:p>
            <a:pPr marL="457200" indent="-457200">
              <a:buFontTx/>
              <a:buAutoNum type="arabicPlain"/>
            </a:pPr>
            <a:r>
              <a:rPr kumimoji="1" lang="en-US" altLang="zh-CN" sz="1600" dirty="0">
                <a:latin typeface="Calibri" panose="020F0502020204030204" pitchFamily="34" charset="0"/>
                <a:ea typeface="Batang" panose="02030600000101010101" pitchFamily="18" charset="-127"/>
                <a:cs typeface="Calibri" panose="020F0502020204030204" pitchFamily="34" charset="0"/>
              </a:rPr>
              <a:t>PIACENZA-WALL 1</a:t>
            </a:r>
          </a:p>
          <a:p>
            <a:pPr marL="457200" indent="-457200">
              <a:buFontTx/>
              <a:buAutoNum type="arabicPlain"/>
            </a:pPr>
            <a:r>
              <a:rPr kumimoji="1" lang="en-US" altLang="zh-CN" sz="1600" dirty="0">
                <a:latin typeface="Calibri" panose="020F0502020204030204" pitchFamily="34" charset="0"/>
                <a:ea typeface="Batang" panose="02030600000101010101" pitchFamily="18" charset="-127"/>
                <a:cs typeface="Calibri" panose="020F0502020204030204" pitchFamily="34" charset="0"/>
              </a:rPr>
              <a:t>PIACENZA-WALL 2</a:t>
            </a:r>
          </a:p>
          <a:p>
            <a:pPr marL="457200" indent="-457200">
              <a:buAutoNum type="arabicPlain"/>
            </a:pPr>
            <a:r>
              <a:rPr kumimoji="1" lang="en-US" altLang="zh-CN" sz="1600" dirty="0">
                <a:latin typeface="Calibri" panose="020F0502020204030204" pitchFamily="34" charset="0"/>
                <a:ea typeface="Batang" panose="02030600000101010101" pitchFamily="18" charset="-127"/>
                <a:cs typeface="Calibri" panose="020F0502020204030204" pitchFamily="34" charset="0"/>
              </a:rPr>
              <a:t>PARIS-WALL 2</a:t>
            </a:r>
          </a:p>
          <a:p>
            <a:pPr marL="457200" indent="-457200">
              <a:buAutoNum type="arabicPlain"/>
            </a:pPr>
            <a:r>
              <a:rPr kumimoji="1" lang="en-US" altLang="zh-CN" sz="1600" dirty="0">
                <a:latin typeface="Calibri" panose="020F0502020204030204" pitchFamily="34" charset="0"/>
                <a:ea typeface="Batang" panose="02030600000101010101" pitchFamily="18" charset="-127"/>
                <a:cs typeface="Calibri" panose="020F0502020204030204" pitchFamily="34" charset="0"/>
              </a:rPr>
              <a:t>OSLO-WALL 2</a:t>
            </a:r>
          </a:p>
          <a:p>
            <a:pPr marL="457200" indent="-457200">
              <a:buAutoNum type="arabicPlain"/>
            </a:pPr>
            <a:r>
              <a:rPr kumimoji="1" lang="en-US" altLang="zh-CN" sz="1600" dirty="0">
                <a:latin typeface="Calibri" panose="020F0502020204030204" pitchFamily="34" charset="0"/>
                <a:ea typeface="Batang" panose="02030600000101010101" pitchFamily="18" charset="-127"/>
                <a:cs typeface="Calibri" panose="020F0502020204030204" pitchFamily="34" charset="0"/>
              </a:rPr>
              <a:t>SUMMARY</a:t>
            </a:r>
          </a:p>
          <a:p>
            <a:pPr marL="457200" indent="-457200" algn="ctr">
              <a:buAutoNum type="arabicPlain"/>
            </a:pP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a:p>
            <a:pPr marL="457200" indent="-457200" algn="ctr">
              <a:buAutoNum type="arabicPlain"/>
            </a:pP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a:p>
            <a:pPr algn="ct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p:txBody>
      </p:sp>
    </p:spTree>
    <p:extLst>
      <p:ext uri="{BB962C8B-B14F-4D97-AF65-F5344CB8AC3E}">
        <p14:creationId xmlns:p14="http://schemas.microsoft.com/office/powerpoint/2010/main" val="572563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4B246F4-A1D1-EE43-8096-EFE70807B230}"/>
              </a:ext>
            </a:extLst>
          </p:cNvPr>
          <p:cNvSpPr txBox="1"/>
          <p:nvPr/>
        </p:nvSpPr>
        <p:spPr>
          <a:xfrm>
            <a:off x="96253" y="60157"/>
            <a:ext cx="9264316" cy="338554"/>
          </a:xfrm>
          <a:prstGeom prst="rect">
            <a:avLst/>
          </a:prstGeom>
          <a:noFill/>
        </p:spPr>
        <p:txBody>
          <a:bodyPr wrap="square" rtlCol="0">
            <a:spAutoFit/>
          </a:bodyPr>
          <a:lstStyle/>
          <a:p>
            <a:r>
              <a:rPr kumimoji="1" lang="en-US" altLang="zh-CN" sz="1600" dirty="0">
                <a:solidFill>
                  <a:schemeClr val="bg1">
                    <a:lumMod val="75000"/>
                  </a:schemeClr>
                </a:solidFill>
                <a:latin typeface="Calibri Light" panose="020F0302020204030204" pitchFamily="34" charset="0"/>
                <a:ea typeface="Hannotate SC" panose="03000500000000000000" pitchFamily="66" charset="-122"/>
                <a:cs typeface="Calibri Light" panose="020F0302020204030204" pitchFamily="34" charset="0"/>
              </a:rPr>
              <a:t>TECHNICAL ENVIRONMENT </a:t>
            </a:r>
            <a:r>
              <a:rPr kumimoji="1" lang="en-US" altLang="zh-CN" sz="1600" dirty="0">
                <a:solidFill>
                  <a:schemeClr val="bg1">
                    <a:lumMod val="75000"/>
                  </a:schemeClr>
                </a:solidFill>
                <a:latin typeface="Calibri Light" panose="020F0302020204030204" pitchFamily="34" charset="0"/>
                <a:cs typeface="Calibri Light" panose="020F0302020204030204" pitchFamily="34" charset="0"/>
              </a:rPr>
              <a:t>SYSTEMS-REPORT</a:t>
            </a:r>
            <a:endParaRPr kumimoji="1" lang="zh-CN" altLang="en-US" sz="16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5" name="文本框 4">
            <a:extLst>
              <a:ext uri="{FF2B5EF4-FFF2-40B4-BE49-F238E27FC236}">
                <a16:creationId xmlns:a16="http://schemas.microsoft.com/office/drawing/2014/main" id="{588D18A5-5BA7-D241-BB5B-C74908203186}"/>
              </a:ext>
            </a:extLst>
          </p:cNvPr>
          <p:cNvSpPr txBox="1"/>
          <p:nvPr/>
        </p:nvSpPr>
        <p:spPr>
          <a:xfrm>
            <a:off x="96253" y="398711"/>
            <a:ext cx="5712995" cy="769441"/>
          </a:xfrm>
          <a:prstGeom prst="rect">
            <a:avLst/>
          </a:prstGeom>
          <a:noFill/>
        </p:spPr>
        <p:txBody>
          <a:bodyPr wrap="square" rtlCol="0">
            <a:spAutoFit/>
          </a:bodyPr>
          <a:lstStyle/>
          <a:p>
            <a:r>
              <a:rPr kumimoji="1" lang="en-US" altLang="zh-CN" sz="2400" dirty="0">
                <a:latin typeface="Calibri" panose="020F0502020204030204" pitchFamily="34" charset="0"/>
                <a:ea typeface="Batang" panose="02030600000101010101" pitchFamily="18" charset="-127"/>
                <a:cs typeface="Calibri" panose="020F0502020204030204" pitchFamily="34" charset="0"/>
              </a:rPr>
              <a:t>INTRODUCTION</a:t>
            </a:r>
          </a:p>
          <a:p>
            <a:pPr algn="ct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p:txBody>
      </p:sp>
      <p:sp>
        <p:nvSpPr>
          <p:cNvPr id="2" name="Rectangle 5">
            <a:extLst>
              <a:ext uri="{FF2B5EF4-FFF2-40B4-BE49-F238E27FC236}">
                <a16:creationId xmlns:a16="http://schemas.microsoft.com/office/drawing/2014/main" id="{880625E6-4FE7-3244-80C6-A8B0800516E4}"/>
              </a:ext>
            </a:extLst>
          </p:cNvPr>
          <p:cNvSpPr>
            <a:spLocks noChangeArrowheads="1"/>
          </p:cNvSpPr>
          <p:nvPr/>
        </p:nvSpPr>
        <p:spPr bwMode="auto">
          <a:xfrm>
            <a:off x="2729916" y="2704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0" name="文本框 29">
            <a:extLst>
              <a:ext uri="{FF2B5EF4-FFF2-40B4-BE49-F238E27FC236}">
                <a16:creationId xmlns:a16="http://schemas.microsoft.com/office/drawing/2014/main" id="{982B2DA5-1500-E84A-A041-CEC406F0B846}"/>
              </a:ext>
            </a:extLst>
          </p:cNvPr>
          <p:cNvSpPr txBox="1"/>
          <p:nvPr/>
        </p:nvSpPr>
        <p:spPr>
          <a:xfrm>
            <a:off x="96253" y="1096637"/>
            <a:ext cx="8013031" cy="1015663"/>
          </a:xfrm>
          <a:prstGeom prst="rect">
            <a:avLst/>
          </a:prstGeom>
          <a:noFill/>
        </p:spPr>
        <p:txBody>
          <a:bodyPr wrap="square" rtlCol="0">
            <a:spAutoFit/>
          </a:bodyPr>
          <a:lstStyle/>
          <a:p>
            <a:r>
              <a:rPr kumimoji="1" lang="en-US" altLang="zh-CN" sz="1200" dirty="0">
                <a:latin typeface="Calibri" panose="020F0502020204030204" pitchFamily="34" charset="0"/>
                <a:cs typeface="Calibri" panose="020F0502020204030204" pitchFamily="34" charset="0"/>
              </a:rPr>
              <a:t>The report is to research the internal energy of building with different exterior walls in different cities. We made one building </a:t>
            </a:r>
          </a:p>
          <a:p>
            <a:r>
              <a:rPr kumimoji="1" lang="en-US" altLang="zh-CN" sz="1200" dirty="0">
                <a:latin typeface="Calibri" panose="020F0502020204030204" pitchFamily="34" charset="0"/>
                <a:cs typeface="Calibri" panose="020F0502020204030204" pitchFamily="34" charset="0"/>
              </a:rPr>
              <a:t>and put it into three cities-PIACENZA,PARIS,OSLO to test its energy performances . In the first three cases, we analyzed three </a:t>
            </a:r>
          </a:p>
          <a:p>
            <a:r>
              <a:rPr kumimoji="1" lang="en-US" altLang="zh-CN" sz="1200" dirty="0">
                <a:latin typeface="Calibri" panose="020F0502020204030204" pitchFamily="34" charset="0"/>
                <a:cs typeface="Calibri" panose="020F0502020204030204" pitchFamily="34" charset="0"/>
              </a:rPr>
              <a:t>exterior walls in PIACENZA, one is the basic wall, the others are new walls . The last two cases are in the other cities with one </a:t>
            </a:r>
          </a:p>
          <a:p>
            <a:r>
              <a:rPr kumimoji="1" lang="en-US" altLang="zh-CN" sz="1200" dirty="0">
                <a:latin typeface="Calibri" panose="020F0502020204030204" pitchFamily="34" charset="0"/>
                <a:cs typeface="Calibri" panose="020F0502020204030204" pitchFamily="34" charset="0"/>
              </a:rPr>
              <a:t>of the new wall. At last, we summarized the results and compared the energy performances of the building with different exterior walls in one city and it with the  same exterior wall in different cities </a:t>
            </a:r>
            <a:endParaRPr kumimoji="1" lang="zh-CN" altLang="en-US" sz="1200" dirty="0">
              <a:latin typeface="Calibri" panose="020F0502020204030204" pitchFamily="34" charset="0"/>
              <a:cs typeface="Calibri" panose="020F0502020204030204" pitchFamily="34" charset="0"/>
            </a:endParaRPr>
          </a:p>
        </p:txBody>
      </p:sp>
      <p:sp>
        <p:nvSpPr>
          <p:cNvPr id="31" name="文本框 30">
            <a:extLst>
              <a:ext uri="{FF2B5EF4-FFF2-40B4-BE49-F238E27FC236}">
                <a16:creationId xmlns:a16="http://schemas.microsoft.com/office/drawing/2014/main" id="{59576F58-82FB-C642-85F8-71F27D3376BD}"/>
              </a:ext>
            </a:extLst>
          </p:cNvPr>
          <p:cNvSpPr txBox="1"/>
          <p:nvPr/>
        </p:nvSpPr>
        <p:spPr>
          <a:xfrm>
            <a:off x="6506727" y="2779864"/>
            <a:ext cx="3205114" cy="369332"/>
          </a:xfrm>
          <a:prstGeom prst="rect">
            <a:avLst/>
          </a:prstGeom>
          <a:noFill/>
        </p:spPr>
        <p:txBody>
          <a:bodyPr wrap="square" rtlCol="0">
            <a:spAutoFit/>
          </a:bodyPr>
          <a:lstStyle/>
          <a:p>
            <a:r>
              <a:rPr kumimoji="1" lang="en-US" altLang="zh-CN" dirty="0"/>
              <a:t>PIACENZA      PARIS     OSLO</a:t>
            </a:r>
            <a:endParaRPr kumimoji="1" lang="zh-CN" altLang="en-US" dirty="0"/>
          </a:p>
        </p:txBody>
      </p:sp>
      <p:sp>
        <p:nvSpPr>
          <p:cNvPr id="3" name="文本框 2">
            <a:extLst>
              <a:ext uri="{FF2B5EF4-FFF2-40B4-BE49-F238E27FC236}">
                <a16:creationId xmlns:a16="http://schemas.microsoft.com/office/drawing/2014/main" id="{8B3C4526-C22A-2E4E-AD82-CFD35AF85DF1}"/>
              </a:ext>
            </a:extLst>
          </p:cNvPr>
          <p:cNvSpPr txBox="1"/>
          <p:nvPr/>
        </p:nvSpPr>
        <p:spPr>
          <a:xfrm>
            <a:off x="3182801" y="4923944"/>
            <a:ext cx="4432624" cy="369332"/>
          </a:xfrm>
          <a:prstGeom prst="rect">
            <a:avLst/>
          </a:prstGeom>
          <a:noFill/>
        </p:spPr>
        <p:txBody>
          <a:bodyPr wrap="none" rtlCol="0">
            <a:spAutoFit/>
          </a:bodyPr>
          <a:lstStyle/>
          <a:p>
            <a:r>
              <a:rPr kumimoji="1" lang="en-US" altLang="zh-CN" dirty="0"/>
              <a:t>BASIC WALL            WALL 1            WALL 2</a:t>
            </a:r>
            <a:endParaRPr kumimoji="1" lang="zh-CN" altLang="en-US" dirty="0"/>
          </a:p>
        </p:txBody>
      </p:sp>
      <p:sp>
        <p:nvSpPr>
          <p:cNvPr id="6" name="文本框 5">
            <a:extLst>
              <a:ext uri="{FF2B5EF4-FFF2-40B4-BE49-F238E27FC236}">
                <a16:creationId xmlns:a16="http://schemas.microsoft.com/office/drawing/2014/main" id="{9515B5F5-7F54-F74A-A1AB-29B3C84F0897}"/>
              </a:ext>
            </a:extLst>
          </p:cNvPr>
          <p:cNvSpPr txBox="1"/>
          <p:nvPr/>
        </p:nvSpPr>
        <p:spPr>
          <a:xfrm>
            <a:off x="2143858" y="2779864"/>
            <a:ext cx="1172116" cy="369332"/>
          </a:xfrm>
          <a:prstGeom prst="rect">
            <a:avLst/>
          </a:prstGeom>
          <a:noFill/>
        </p:spPr>
        <p:txBody>
          <a:bodyPr wrap="none" rtlCol="0">
            <a:spAutoFit/>
          </a:bodyPr>
          <a:lstStyle/>
          <a:p>
            <a:r>
              <a:rPr kumimoji="1" lang="en-US" altLang="zh-CN" dirty="0"/>
              <a:t>BUILDING</a:t>
            </a:r>
            <a:endParaRPr kumimoji="1" lang="zh-CN" altLang="en-US" dirty="0"/>
          </a:p>
        </p:txBody>
      </p:sp>
      <p:sp>
        <p:nvSpPr>
          <p:cNvPr id="7" name="文本框 6">
            <a:extLst>
              <a:ext uri="{FF2B5EF4-FFF2-40B4-BE49-F238E27FC236}">
                <a16:creationId xmlns:a16="http://schemas.microsoft.com/office/drawing/2014/main" id="{25413722-3B3C-D442-9399-C64314584437}"/>
              </a:ext>
            </a:extLst>
          </p:cNvPr>
          <p:cNvSpPr txBox="1"/>
          <p:nvPr/>
        </p:nvSpPr>
        <p:spPr>
          <a:xfrm>
            <a:off x="3932321" y="3768963"/>
            <a:ext cx="3753853" cy="400110"/>
          </a:xfrm>
          <a:prstGeom prst="rect">
            <a:avLst/>
          </a:prstGeom>
          <a:noFill/>
        </p:spPr>
        <p:txBody>
          <a:bodyPr wrap="square" rtlCol="0">
            <a:spAutoFit/>
          </a:bodyPr>
          <a:lstStyle/>
          <a:p>
            <a:r>
              <a:rPr kumimoji="1" lang="en-US" altLang="zh-CN" sz="2000" dirty="0"/>
              <a:t>ENERGY PERFORMANCE  ?</a:t>
            </a:r>
            <a:endParaRPr kumimoji="1" lang="zh-CN" altLang="en-US" sz="2000" dirty="0"/>
          </a:p>
        </p:txBody>
      </p:sp>
    </p:spTree>
    <p:extLst>
      <p:ext uri="{BB962C8B-B14F-4D97-AF65-F5344CB8AC3E}">
        <p14:creationId xmlns:p14="http://schemas.microsoft.com/office/powerpoint/2010/main" val="3520546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4B246F4-A1D1-EE43-8096-EFE70807B230}"/>
              </a:ext>
            </a:extLst>
          </p:cNvPr>
          <p:cNvSpPr txBox="1"/>
          <p:nvPr/>
        </p:nvSpPr>
        <p:spPr>
          <a:xfrm>
            <a:off x="96253" y="60157"/>
            <a:ext cx="9264316" cy="338554"/>
          </a:xfrm>
          <a:prstGeom prst="rect">
            <a:avLst/>
          </a:prstGeom>
          <a:noFill/>
        </p:spPr>
        <p:txBody>
          <a:bodyPr wrap="square" rtlCol="0">
            <a:spAutoFit/>
          </a:bodyPr>
          <a:lstStyle/>
          <a:p>
            <a:r>
              <a:rPr kumimoji="1" lang="en-US" altLang="zh-CN" sz="1600" dirty="0">
                <a:solidFill>
                  <a:schemeClr val="bg1">
                    <a:lumMod val="75000"/>
                  </a:schemeClr>
                </a:solidFill>
                <a:latin typeface="Calibri Light" panose="020F0302020204030204" pitchFamily="34" charset="0"/>
                <a:ea typeface="Hannotate SC" panose="03000500000000000000" pitchFamily="66" charset="-122"/>
                <a:cs typeface="Calibri Light" panose="020F0302020204030204" pitchFamily="34" charset="0"/>
              </a:rPr>
              <a:t>TECHNICAL ENVIRONMENT </a:t>
            </a:r>
            <a:r>
              <a:rPr kumimoji="1" lang="en-US" altLang="zh-CN" sz="1600" dirty="0">
                <a:solidFill>
                  <a:schemeClr val="bg1">
                    <a:lumMod val="75000"/>
                  </a:schemeClr>
                </a:solidFill>
                <a:latin typeface="Calibri Light" panose="020F0302020204030204" pitchFamily="34" charset="0"/>
                <a:cs typeface="Calibri Light" panose="020F0302020204030204" pitchFamily="34" charset="0"/>
              </a:rPr>
              <a:t>SYSTEMS-REPORT</a:t>
            </a:r>
            <a:endParaRPr kumimoji="1" lang="zh-CN" altLang="en-US" sz="16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5" name="文本框 4">
            <a:extLst>
              <a:ext uri="{FF2B5EF4-FFF2-40B4-BE49-F238E27FC236}">
                <a16:creationId xmlns:a16="http://schemas.microsoft.com/office/drawing/2014/main" id="{588D18A5-5BA7-D241-BB5B-C74908203186}"/>
              </a:ext>
            </a:extLst>
          </p:cNvPr>
          <p:cNvSpPr txBox="1"/>
          <p:nvPr/>
        </p:nvSpPr>
        <p:spPr>
          <a:xfrm>
            <a:off x="96253" y="437090"/>
            <a:ext cx="5712995" cy="1077218"/>
          </a:xfrm>
          <a:prstGeom prst="rect">
            <a:avLst/>
          </a:prstGeom>
          <a:noFill/>
        </p:spPr>
        <p:txBody>
          <a:bodyPr wrap="square" rtlCol="0">
            <a:spAutoFit/>
          </a:bodyPr>
          <a:lstStyle/>
          <a:p>
            <a:r>
              <a:rPr kumimoji="1" lang="en-US" altLang="zh-CN" sz="2400" dirty="0">
                <a:latin typeface="Calibri" panose="020F0502020204030204" pitchFamily="34" charset="0"/>
                <a:ea typeface="Batang" panose="02030600000101010101" pitchFamily="18" charset="-127"/>
                <a:cs typeface="Calibri" panose="020F0502020204030204" pitchFamily="34" charset="0"/>
              </a:rPr>
              <a:t>BUILDING</a:t>
            </a:r>
          </a:p>
          <a:p>
            <a:pPr marL="457200" indent="-457200" algn="ctr">
              <a:buAutoNum type="arabicPlain"/>
            </a:pP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a:p>
            <a:pPr algn="ct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p:txBody>
      </p:sp>
      <p:pic>
        <p:nvPicPr>
          <p:cNvPr id="6" name="Image 1">
            <a:extLst>
              <a:ext uri="{FF2B5EF4-FFF2-40B4-BE49-F238E27FC236}">
                <a16:creationId xmlns:a16="http://schemas.microsoft.com/office/drawing/2014/main" id="{835FD1A2-E984-7646-B165-BEBBA8E9C19B}"/>
              </a:ext>
            </a:extLst>
          </p:cNvPr>
          <p:cNvPicPr/>
          <p:nvPr/>
        </p:nvPicPr>
        <p:blipFill>
          <a:blip r:embed="rId2"/>
          <a:stretch>
            <a:fillRect/>
          </a:stretch>
        </p:blipFill>
        <p:spPr>
          <a:xfrm>
            <a:off x="3610519" y="531194"/>
            <a:ext cx="3192715" cy="1558832"/>
          </a:xfrm>
          <a:prstGeom prst="rect">
            <a:avLst/>
          </a:prstGeom>
        </p:spPr>
      </p:pic>
      <p:pic>
        <p:nvPicPr>
          <p:cNvPr id="7" name="Image 2">
            <a:extLst>
              <a:ext uri="{FF2B5EF4-FFF2-40B4-BE49-F238E27FC236}">
                <a16:creationId xmlns:a16="http://schemas.microsoft.com/office/drawing/2014/main" id="{8E9C72A5-2E1B-454D-B949-4928D57B3D9C}"/>
              </a:ext>
            </a:extLst>
          </p:cNvPr>
          <p:cNvPicPr/>
          <p:nvPr/>
        </p:nvPicPr>
        <p:blipFill>
          <a:blip r:embed="rId3"/>
          <a:stretch>
            <a:fillRect/>
          </a:stretch>
        </p:blipFill>
        <p:spPr>
          <a:xfrm>
            <a:off x="3610520" y="2184196"/>
            <a:ext cx="3192462" cy="1406597"/>
          </a:xfrm>
          <a:prstGeom prst="rect">
            <a:avLst/>
          </a:prstGeom>
        </p:spPr>
      </p:pic>
      <p:pic>
        <p:nvPicPr>
          <p:cNvPr id="9" name="Image 4">
            <a:extLst>
              <a:ext uri="{FF2B5EF4-FFF2-40B4-BE49-F238E27FC236}">
                <a16:creationId xmlns:a16="http://schemas.microsoft.com/office/drawing/2014/main" id="{3F60BB25-0065-4749-9DF3-AA422D082FCB}"/>
              </a:ext>
            </a:extLst>
          </p:cNvPr>
          <p:cNvPicPr/>
          <p:nvPr/>
        </p:nvPicPr>
        <p:blipFill>
          <a:blip r:embed="rId4"/>
          <a:stretch>
            <a:fillRect/>
          </a:stretch>
        </p:blipFill>
        <p:spPr>
          <a:xfrm>
            <a:off x="7402096" y="536478"/>
            <a:ext cx="4442684" cy="2015662"/>
          </a:xfrm>
          <a:prstGeom prst="rect">
            <a:avLst/>
          </a:prstGeom>
        </p:spPr>
      </p:pic>
      <p:sp>
        <p:nvSpPr>
          <p:cNvPr id="2" name="Rectangle 5">
            <a:extLst>
              <a:ext uri="{FF2B5EF4-FFF2-40B4-BE49-F238E27FC236}">
                <a16:creationId xmlns:a16="http://schemas.microsoft.com/office/drawing/2014/main" id="{880625E6-4FE7-3244-80C6-A8B0800516E4}"/>
              </a:ext>
            </a:extLst>
          </p:cNvPr>
          <p:cNvSpPr>
            <a:spLocks noChangeArrowheads="1"/>
          </p:cNvSpPr>
          <p:nvPr/>
        </p:nvSpPr>
        <p:spPr bwMode="auto">
          <a:xfrm>
            <a:off x="2729916" y="2704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6">
            <a:extLst>
              <a:ext uri="{FF2B5EF4-FFF2-40B4-BE49-F238E27FC236}">
                <a16:creationId xmlns:a16="http://schemas.microsoft.com/office/drawing/2014/main" id="{F4BAF5D5-1EC3-864C-AD79-9DE84C050DC9}"/>
              </a:ext>
            </a:extLst>
          </p:cNvPr>
          <p:cNvSpPr>
            <a:spLocks noChangeArrowheads="1"/>
          </p:cNvSpPr>
          <p:nvPr/>
        </p:nvSpPr>
        <p:spPr bwMode="auto">
          <a:xfrm>
            <a:off x="7402096" y="3000853"/>
            <a:ext cx="274632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Thermal zones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r>
              <a:rPr kumimoji="0" lang="en-US" altLang="zh-CN" sz="1200" b="0" i="0" u="none" strike="noStrike" cap="none" normalizeH="0" baseline="0" dirty="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Open offices / Break Room / Stairs</a:t>
            </a:r>
            <a:endParaRPr kumimoji="0" lang="en-US" altLang="zh-CN" sz="1200" b="0" i="0" u="none" strike="noStrike" cap="none" normalizeH="0" baseline="0" dirty="0">
              <a:ln>
                <a:noFill/>
              </a:ln>
              <a:solidFill>
                <a:schemeClr val="tx1"/>
              </a:solidFill>
              <a:effectLst/>
              <a:latin typeface="Arial" panose="020B0604020202020204" pitchFamily="34" charset="0"/>
            </a:endParaRPr>
          </a:p>
        </p:txBody>
      </p:sp>
      <p:pic>
        <p:nvPicPr>
          <p:cNvPr id="14" name="Image 5">
            <a:extLst>
              <a:ext uri="{FF2B5EF4-FFF2-40B4-BE49-F238E27FC236}">
                <a16:creationId xmlns:a16="http://schemas.microsoft.com/office/drawing/2014/main" id="{375B3A2F-84D9-B644-B92F-E85C9D10FB23}"/>
              </a:ext>
            </a:extLst>
          </p:cNvPr>
          <p:cNvPicPr/>
          <p:nvPr/>
        </p:nvPicPr>
        <p:blipFill>
          <a:blip r:embed="rId5"/>
          <a:stretch>
            <a:fillRect/>
          </a:stretch>
        </p:blipFill>
        <p:spPr>
          <a:xfrm>
            <a:off x="7457116" y="3856155"/>
            <a:ext cx="4443774" cy="2650492"/>
          </a:xfrm>
          <a:prstGeom prst="rect">
            <a:avLst/>
          </a:prstGeom>
        </p:spPr>
      </p:pic>
      <p:cxnSp>
        <p:nvCxnSpPr>
          <p:cNvPr id="10" name="Connecteur droit avec flèche 6">
            <a:extLst>
              <a:ext uri="{FF2B5EF4-FFF2-40B4-BE49-F238E27FC236}">
                <a16:creationId xmlns:a16="http://schemas.microsoft.com/office/drawing/2014/main" id="{4BC69E6D-83F8-E241-89D2-D5EF5BE957E0}"/>
              </a:ext>
            </a:extLst>
          </p:cNvPr>
          <p:cNvCxnSpPr>
            <a:cxnSpLocks/>
          </p:cNvCxnSpPr>
          <p:nvPr/>
        </p:nvCxnSpPr>
        <p:spPr>
          <a:xfrm>
            <a:off x="8265002" y="3493296"/>
            <a:ext cx="0" cy="1376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7">
            <a:extLst>
              <a:ext uri="{FF2B5EF4-FFF2-40B4-BE49-F238E27FC236}">
                <a16:creationId xmlns:a16="http://schemas.microsoft.com/office/drawing/2014/main" id="{FDD20720-0AEC-514D-AF54-63BCB7BE7415}"/>
              </a:ext>
            </a:extLst>
          </p:cNvPr>
          <p:cNvCxnSpPr>
            <a:cxnSpLocks/>
          </p:cNvCxnSpPr>
          <p:nvPr/>
        </p:nvCxnSpPr>
        <p:spPr>
          <a:xfrm>
            <a:off x="8265002" y="3493296"/>
            <a:ext cx="2890946" cy="1376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8">
            <a:extLst>
              <a:ext uri="{FF2B5EF4-FFF2-40B4-BE49-F238E27FC236}">
                <a16:creationId xmlns:a16="http://schemas.microsoft.com/office/drawing/2014/main" id="{4CD04E88-6C99-654E-B8F7-458CC688DCAB}"/>
              </a:ext>
            </a:extLst>
          </p:cNvPr>
          <p:cNvCxnSpPr>
            <a:cxnSpLocks/>
          </p:cNvCxnSpPr>
          <p:nvPr/>
        </p:nvCxnSpPr>
        <p:spPr>
          <a:xfrm>
            <a:off x="9189881" y="3476007"/>
            <a:ext cx="589596" cy="1527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9">
            <a:extLst>
              <a:ext uri="{FF2B5EF4-FFF2-40B4-BE49-F238E27FC236}">
                <a16:creationId xmlns:a16="http://schemas.microsoft.com/office/drawing/2014/main" id="{0EE7665F-ED86-D144-BFFE-10A45D4A7900}"/>
              </a:ext>
            </a:extLst>
          </p:cNvPr>
          <p:cNvCxnSpPr>
            <a:cxnSpLocks/>
          </p:cNvCxnSpPr>
          <p:nvPr/>
        </p:nvCxnSpPr>
        <p:spPr>
          <a:xfrm>
            <a:off x="9846152" y="3493296"/>
            <a:ext cx="0" cy="1081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图片 27" descr="图片包含 屏幕截图&#10;&#10;&#10;&#10;自动生成的说明">
            <a:extLst>
              <a:ext uri="{FF2B5EF4-FFF2-40B4-BE49-F238E27FC236}">
                <a16:creationId xmlns:a16="http://schemas.microsoft.com/office/drawing/2014/main" id="{CCBA71C9-7C03-CE46-9607-591F03FE2E59}"/>
              </a:ext>
            </a:extLst>
          </p:cNvPr>
          <p:cNvPicPr>
            <a:picLocks noChangeAspect="1"/>
          </p:cNvPicPr>
          <p:nvPr/>
        </p:nvPicPr>
        <p:blipFill>
          <a:blip r:embed="rId6"/>
          <a:stretch>
            <a:fillRect/>
          </a:stretch>
        </p:blipFill>
        <p:spPr>
          <a:xfrm>
            <a:off x="88438" y="3509769"/>
            <a:ext cx="2324086" cy="1244208"/>
          </a:xfrm>
          <a:prstGeom prst="rect">
            <a:avLst/>
          </a:prstGeom>
        </p:spPr>
      </p:pic>
      <p:pic>
        <p:nvPicPr>
          <p:cNvPr id="29" name="图片 28" descr="图片包含 屏幕截图&#10;&#10;&#10;&#10;自动生成的说明">
            <a:extLst>
              <a:ext uri="{FF2B5EF4-FFF2-40B4-BE49-F238E27FC236}">
                <a16:creationId xmlns:a16="http://schemas.microsoft.com/office/drawing/2014/main" id="{8024A181-FDBF-254D-842A-B497332482AD}"/>
              </a:ext>
            </a:extLst>
          </p:cNvPr>
          <p:cNvPicPr>
            <a:picLocks noChangeAspect="1"/>
          </p:cNvPicPr>
          <p:nvPr/>
        </p:nvPicPr>
        <p:blipFill>
          <a:blip r:embed="rId7"/>
          <a:stretch>
            <a:fillRect/>
          </a:stretch>
        </p:blipFill>
        <p:spPr>
          <a:xfrm>
            <a:off x="96253" y="4870070"/>
            <a:ext cx="6792278" cy="1887366"/>
          </a:xfrm>
          <a:prstGeom prst="rect">
            <a:avLst/>
          </a:prstGeom>
        </p:spPr>
      </p:pic>
      <p:pic>
        <p:nvPicPr>
          <p:cNvPr id="8" name="Image 3">
            <a:extLst>
              <a:ext uri="{FF2B5EF4-FFF2-40B4-BE49-F238E27FC236}">
                <a16:creationId xmlns:a16="http://schemas.microsoft.com/office/drawing/2014/main" id="{A3A2A9C0-9FFA-2946-B32F-D43976809F86}"/>
              </a:ext>
            </a:extLst>
          </p:cNvPr>
          <p:cNvPicPr/>
          <p:nvPr/>
        </p:nvPicPr>
        <p:blipFill>
          <a:blip r:embed="rId8"/>
          <a:stretch>
            <a:fillRect/>
          </a:stretch>
        </p:blipFill>
        <p:spPr>
          <a:xfrm>
            <a:off x="3610772" y="3682356"/>
            <a:ext cx="3192462" cy="1623329"/>
          </a:xfrm>
          <a:prstGeom prst="rect">
            <a:avLst/>
          </a:prstGeom>
        </p:spPr>
      </p:pic>
      <p:sp>
        <p:nvSpPr>
          <p:cNvPr id="30" name="文本框 29">
            <a:extLst>
              <a:ext uri="{FF2B5EF4-FFF2-40B4-BE49-F238E27FC236}">
                <a16:creationId xmlns:a16="http://schemas.microsoft.com/office/drawing/2014/main" id="{982B2DA5-1500-E84A-A041-CEC406F0B846}"/>
              </a:ext>
            </a:extLst>
          </p:cNvPr>
          <p:cNvSpPr txBox="1"/>
          <p:nvPr/>
        </p:nvSpPr>
        <p:spPr>
          <a:xfrm>
            <a:off x="96253" y="1055681"/>
            <a:ext cx="3558988" cy="938719"/>
          </a:xfrm>
          <a:prstGeom prst="rect">
            <a:avLst/>
          </a:prstGeom>
          <a:noFill/>
        </p:spPr>
        <p:txBody>
          <a:bodyPr wrap="none" rtlCol="0">
            <a:spAutoFit/>
          </a:bodyPr>
          <a:lstStyle/>
          <a:p>
            <a:r>
              <a:rPr kumimoji="1" lang="en-US" altLang="zh-CN" sz="1100" dirty="0">
                <a:latin typeface="Calibri" panose="020F0502020204030204" pitchFamily="34" charset="0"/>
                <a:cs typeface="Calibri" panose="020F0502020204030204" pitchFamily="34" charset="0"/>
              </a:rPr>
              <a:t>We made an office building in this case which is 30 meters</a:t>
            </a:r>
          </a:p>
          <a:p>
            <a:r>
              <a:rPr kumimoji="1" lang="en-US" altLang="zh-CN" sz="1100" dirty="0">
                <a:latin typeface="Calibri" panose="020F0502020204030204" pitchFamily="34" charset="0"/>
                <a:cs typeface="Calibri" panose="020F0502020204030204" pitchFamily="34" charset="0"/>
              </a:rPr>
              <a:t>long,10 meters wide and 10 meters high. The total building</a:t>
            </a:r>
          </a:p>
          <a:p>
            <a:r>
              <a:rPr kumimoji="1" lang="en-US" altLang="zh-CN" sz="1100" dirty="0">
                <a:latin typeface="Calibri" panose="020F0502020204030204" pitchFamily="34" charset="0"/>
                <a:cs typeface="Calibri" panose="020F0502020204030204" pitchFamily="34" charset="0"/>
              </a:rPr>
              <a:t>area has 600 square meters . This building has two floors </a:t>
            </a:r>
          </a:p>
          <a:p>
            <a:r>
              <a:rPr kumimoji="1" lang="en-US" altLang="zh-CN" sz="1100" dirty="0">
                <a:latin typeface="Calibri" panose="020F0502020204030204" pitchFamily="34" charset="0"/>
                <a:cs typeface="Calibri" panose="020F0502020204030204" pitchFamily="34" charset="0"/>
              </a:rPr>
              <a:t>and has some simple structure . It is surrounded by walls </a:t>
            </a:r>
          </a:p>
          <a:p>
            <a:r>
              <a:rPr kumimoji="1" lang="en-US" altLang="zh-CN" sz="1100" dirty="0">
                <a:latin typeface="Calibri" panose="020F0502020204030204" pitchFamily="34" charset="0"/>
                <a:cs typeface="Calibri" panose="020F0502020204030204" pitchFamily="34" charset="0"/>
              </a:rPr>
              <a:t>and glasses.</a:t>
            </a:r>
            <a:endParaRPr kumimoji="1" lang="zh-CN" altLang="en-US"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21620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4B246F4-A1D1-EE43-8096-EFE70807B230}"/>
              </a:ext>
            </a:extLst>
          </p:cNvPr>
          <p:cNvSpPr txBox="1"/>
          <p:nvPr/>
        </p:nvSpPr>
        <p:spPr>
          <a:xfrm>
            <a:off x="96253" y="60157"/>
            <a:ext cx="9264316" cy="338554"/>
          </a:xfrm>
          <a:prstGeom prst="rect">
            <a:avLst/>
          </a:prstGeom>
          <a:noFill/>
        </p:spPr>
        <p:txBody>
          <a:bodyPr wrap="square" rtlCol="0">
            <a:spAutoFit/>
          </a:bodyPr>
          <a:lstStyle/>
          <a:p>
            <a:r>
              <a:rPr kumimoji="1" lang="en-US" altLang="zh-CN" sz="1600" dirty="0">
                <a:solidFill>
                  <a:schemeClr val="bg1">
                    <a:lumMod val="75000"/>
                  </a:schemeClr>
                </a:solidFill>
                <a:latin typeface="Calibri Light" panose="020F0302020204030204" pitchFamily="34" charset="0"/>
                <a:ea typeface="Hannotate SC" panose="03000500000000000000" pitchFamily="66" charset="-122"/>
                <a:cs typeface="Calibri Light" panose="020F0302020204030204" pitchFamily="34" charset="0"/>
              </a:rPr>
              <a:t>TECHNICAL ENVIRONMENT </a:t>
            </a:r>
            <a:r>
              <a:rPr kumimoji="1" lang="en-US" altLang="zh-CN" sz="1600" dirty="0">
                <a:solidFill>
                  <a:schemeClr val="bg1">
                    <a:lumMod val="75000"/>
                  </a:schemeClr>
                </a:solidFill>
                <a:latin typeface="Calibri Light" panose="020F0302020204030204" pitchFamily="34" charset="0"/>
                <a:cs typeface="Calibri Light" panose="020F0302020204030204" pitchFamily="34" charset="0"/>
              </a:rPr>
              <a:t>SYSTEMS-REPORT</a:t>
            </a:r>
            <a:endParaRPr kumimoji="1" lang="zh-CN" altLang="en-US" sz="16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5" name="文本框 4">
            <a:extLst>
              <a:ext uri="{FF2B5EF4-FFF2-40B4-BE49-F238E27FC236}">
                <a16:creationId xmlns:a16="http://schemas.microsoft.com/office/drawing/2014/main" id="{588D18A5-5BA7-D241-BB5B-C74908203186}"/>
              </a:ext>
            </a:extLst>
          </p:cNvPr>
          <p:cNvSpPr txBox="1"/>
          <p:nvPr/>
        </p:nvSpPr>
        <p:spPr>
          <a:xfrm>
            <a:off x="96253" y="437090"/>
            <a:ext cx="5712995" cy="1077218"/>
          </a:xfrm>
          <a:prstGeom prst="rect">
            <a:avLst/>
          </a:prstGeom>
          <a:noFill/>
        </p:spPr>
        <p:txBody>
          <a:bodyPr wrap="square" rtlCol="0">
            <a:spAutoFit/>
          </a:bodyPr>
          <a:lstStyle/>
          <a:p>
            <a:r>
              <a:rPr kumimoji="1" lang="en-US" altLang="zh-CN" sz="2400" dirty="0">
                <a:latin typeface="Calibri" panose="020F0502020204030204" pitchFamily="34" charset="0"/>
                <a:ea typeface="Batang" panose="02030600000101010101" pitchFamily="18" charset="-127"/>
                <a:cs typeface="Calibri" panose="020F0502020204030204" pitchFamily="34" charset="0"/>
              </a:rPr>
              <a:t>PIACENZA-BASIC WALL</a:t>
            </a:r>
          </a:p>
          <a:p>
            <a:pPr marL="457200" indent="-457200" algn="ctr">
              <a:buAutoNum type="arabicPlain"/>
            </a:pP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a:p>
            <a:pPr algn="ct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p:txBody>
      </p:sp>
      <p:pic>
        <p:nvPicPr>
          <p:cNvPr id="6" name="Image 10">
            <a:extLst>
              <a:ext uri="{FF2B5EF4-FFF2-40B4-BE49-F238E27FC236}">
                <a16:creationId xmlns:a16="http://schemas.microsoft.com/office/drawing/2014/main" id="{C9357AE0-6C2C-D749-94EE-29AAD15E019D}"/>
              </a:ext>
            </a:extLst>
          </p:cNvPr>
          <p:cNvPicPr/>
          <p:nvPr/>
        </p:nvPicPr>
        <p:blipFill>
          <a:blip r:embed="rId2"/>
          <a:stretch>
            <a:fillRect/>
          </a:stretch>
        </p:blipFill>
        <p:spPr>
          <a:xfrm>
            <a:off x="7879592" y="1642217"/>
            <a:ext cx="2750511" cy="5094632"/>
          </a:xfrm>
          <a:prstGeom prst="rect">
            <a:avLst/>
          </a:prstGeom>
        </p:spPr>
      </p:pic>
      <p:sp>
        <p:nvSpPr>
          <p:cNvPr id="7" name="矩形 6">
            <a:extLst>
              <a:ext uri="{FF2B5EF4-FFF2-40B4-BE49-F238E27FC236}">
                <a16:creationId xmlns:a16="http://schemas.microsoft.com/office/drawing/2014/main" id="{57F3222A-ED7F-B348-856A-48F48C4383D4}"/>
              </a:ext>
            </a:extLst>
          </p:cNvPr>
          <p:cNvSpPr/>
          <p:nvPr/>
        </p:nvSpPr>
        <p:spPr>
          <a:xfrm>
            <a:off x="96253" y="916353"/>
            <a:ext cx="8897276" cy="369332"/>
          </a:xfrm>
          <a:prstGeom prst="rect">
            <a:avLst/>
          </a:prstGeom>
        </p:spPr>
        <p:txBody>
          <a:bodyPr wrap="square">
            <a:spAutoFit/>
          </a:bodyPr>
          <a:lstStyle/>
          <a:p>
            <a:r>
              <a:rPr lang="en-US" altLang="zh-CN" dirty="0">
                <a:latin typeface="Calibri" panose="020F0502020204030204" pitchFamily="34" charset="0"/>
                <a:cs typeface="Times New Roman" panose="02020603050405020304" pitchFamily="18" charset="0"/>
              </a:rPr>
              <a:t>BASIC WALL : Stucco (2,5cm)  / Concrete (20cm) / Insulation (3cm) / Gypsum (1.3cm)</a:t>
            </a:r>
            <a:endParaRPr lang="zh-CN" altLang="en-US" dirty="0"/>
          </a:p>
        </p:txBody>
      </p:sp>
      <p:pic>
        <p:nvPicPr>
          <p:cNvPr id="13" name="图片 12" descr="图片包含 室内, 屏幕截图&#10;&#10;&#10;&#10;自动生成的说明">
            <a:extLst>
              <a:ext uri="{FF2B5EF4-FFF2-40B4-BE49-F238E27FC236}">
                <a16:creationId xmlns:a16="http://schemas.microsoft.com/office/drawing/2014/main" id="{72EB4845-B50A-EF42-A1B5-9F71F048067E}"/>
              </a:ext>
            </a:extLst>
          </p:cNvPr>
          <p:cNvPicPr>
            <a:picLocks noChangeAspect="1"/>
          </p:cNvPicPr>
          <p:nvPr/>
        </p:nvPicPr>
        <p:blipFill>
          <a:blip r:embed="rId3"/>
          <a:stretch>
            <a:fillRect/>
          </a:stretch>
        </p:blipFill>
        <p:spPr>
          <a:xfrm>
            <a:off x="165909" y="1224117"/>
            <a:ext cx="4112256" cy="1218990"/>
          </a:xfrm>
          <a:prstGeom prst="rect">
            <a:avLst/>
          </a:prstGeom>
        </p:spPr>
      </p:pic>
      <p:pic>
        <p:nvPicPr>
          <p:cNvPr id="9" name="图片 8">
            <a:extLst>
              <a:ext uri="{FF2B5EF4-FFF2-40B4-BE49-F238E27FC236}">
                <a16:creationId xmlns:a16="http://schemas.microsoft.com/office/drawing/2014/main" id="{191E9F6E-23BC-0A4F-8BF7-77D8523CCD1E}"/>
              </a:ext>
            </a:extLst>
          </p:cNvPr>
          <p:cNvPicPr>
            <a:picLocks noChangeAspect="1"/>
          </p:cNvPicPr>
          <p:nvPr/>
        </p:nvPicPr>
        <p:blipFill>
          <a:blip r:embed="rId4"/>
          <a:stretch>
            <a:fillRect/>
          </a:stretch>
        </p:blipFill>
        <p:spPr>
          <a:xfrm>
            <a:off x="165909" y="2443107"/>
            <a:ext cx="3017803" cy="1013555"/>
          </a:xfrm>
          <a:prstGeom prst="rect">
            <a:avLst/>
          </a:prstGeom>
        </p:spPr>
      </p:pic>
      <p:pic>
        <p:nvPicPr>
          <p:cNvPr id="3" name="图片 2" descr="图片包含 屏幕截图&#10;&#10;&#10;&#10;自动生成的说明">
            <a:extLst>
              <a:ext uri="{FF2B5EF4-FFF2-40B4-BE49-F238E27FC236}">
                <a16:creationId xmlns:a16="http://schemas.microsoft.com/office/drawing/2014/main" id="{BEFAEB01-7A12-1245-BE0B-22C04830B6F4}"/>
              </a:ext>
            </a:extLst>
          </p:cNvPr>
          <p:cNvPicPr>
            <a:picLocks noChangeAspect="1"/>
          </p:cNvPicPr>
          <p:nvPr/>
        </p:nvPicPr>
        <p:blipFill>
          <a:blip r:embed="rId5"/>
          <a:stretch>
            <a:fillRect/>
          </a:stretch>
        </p:blipFill>
        <p:spPr>
          <a:xfrm>
            <a:off x="198635" y="3429000"/>
            <a:ext cx="3324494" cy="3307850"/>
          </a:xfrm>
          <a:prstGeom prst="rect">
            <a:avLst/>
          </a:prstGeom>
        </p:spPr>
      </p:pic>
      <p:pic>
        <p:nvPicPr>
          <p:cNvPr id="10" name="图片 9" descr="图片包含 屏幕截图&#10;&#10;&#10;&#10;自动生成的说明">
            <a:extLst>
              <a:ext uri="{FF2B5EF4-FFF2-40B4-BE49-F238E27FC236}">
                <a16:creationId xmlns:a16="http://schemas.microsoft.com/office/drawing/2014/main" id="{A99C8391-9558-5F43-813F-B227EA63B952}"/>
              </a:ext>
            </a:extLst>
          </p:cNvPr>
          <p:cNvPicPr>
            <a:picLocks noChangeAspect="1"/>
          </p:cNvPicPr>
          <p:nvPr/>
        </p:nvPicPr>
        <p:blipFill>
          <a:blip r:embed="rId6"/>
          <a:stretch>
            <a:fillRect/>
          </a:stretch>
        </p:blipFill>
        <p:spPr>
          <a:xfrm>
            <a:off x="4221120" y="3428998"/>
            <a:ext cx="2649635" cy="3307851"/>
          </a:xfrm>
          <a:prstGeom prst="rect">
            <a:avLst/>
          </a:prstGeom>
        </p:spPr>
      </p:pic>
    </p:spTree>
    <p:extLst>
      <p:ext uri="{BB962C8B-B14F-4D97-AF65-F5344CB8AC3E}">
        <p14:creationId xmlns:p14="http://schemas.microsoft.com/office/powerpoint/2010/main" val="704227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4B246F4-A1D1-EE43-8096-EFE70807B230}"/>
              </a:ext>
            </a:extLst>
          </p:cNvPr>
          <p:cNvSpPr txBox="1"/>
          <p:nvPr/>
        </p:nvSpPr>
        <p:spPr>
          <a:xfrm>
            <a:off x="96253" y="60157"/>
            <a:ext cx="9264316" cy="338554"/>
          </a:xfrm>
          <a:prstGeom prst="rect">
            <a:avLst/>
          </a:prstGeom>
          <a:noFill/>
        </p:spPr>
        <p:txBody>
          <a:bodyPr wrap="square" rtlCol="0">
            <a:spAutoFit/>
          </a:bodyPr>
          <a:lstStyle/>
          <a:p>
            <a:r>
              <a:rPr kumimoji="1" lang="en-US" altLang="zh-CN" sz="1600" dirty="0">
                <a:solidFill>
                  <a:schemeClr val="bg1">
                    <a:lumMod val="75000"/>
                  </a:schemeClr>
                </a:solidFill>
                <a:latin typeface="Calibri Light" panose="020F0302020204030204" pitchFamily="34" charset="0"/>
                <a:ea typeface="Hannotate SC" panose="03000500000000000000" pitchFamily="66" charset="-122"/>
                <a:cs typeface="Calibri Light" panose="020F0302020204030204" pitchFamily="34" charset="0"/>
              </a:rPr>
              <a:t>TECHNICAL ENVIRONMENT </a:t>
            </a:r>
            <a:r>
              <a:rPr kumimoji="1" lang="en-US" altLang="zh-CN" sz="1600" dirty="0">
                <a:solidFill>
                  <a:schemeClr val="bg1">
                    <a:lumMod val="75000"/>
                  </a:schemeClr>
                </a:solidFill>
                <a:latin typeface="Calibri Light" panose="020F0302020204030204" pitchFamily="34" charset="0"/>
                <a:cs typeface="Calibri Light" panose="020F0302020204030204" pitchFamily="34" charset="0"/>
              </a:rPr>
              <a:t>SYSTEMS-REPORT</a:t>
            </a:r>
            <a:endParaRPr kumimoji="1" lang="zh-CN" altLang="en-US" sz="16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5" name="文本框 4">
            <a:extLst>
              <a:ext uri="{FF2B5EF4-FFF2-40B4-BE49-F238E27FC236}">
                <a16:creationId xmlns:a16="http://schemas.microsoft.com/office/drawing/2014/main" id="{588D18A5-5BA7-D241-BB5B-C74908203186}"/>
              </a:ext>
            </a:extLst>
          </p:cNvPr>
          <p:cNvSpPr txBox="1"/>
          <p:nvPr/>
        </p:nvSpPr>
        <p:spPr>
          <a:xfrm>
            <a:off x="96253" y="437090"/>
            <a:ext cx="5712995" cy="1077218"/>
          </a:xfrm>
          <a:prstGeom prst="rect">
            <a:avLst/>
          </a:prstGeom>
          <a:noFill/>
        </p:spPr>
        <p:txBody>
          <a:bodyPr wrap="square" rtlCol="0">
            <a:spAutoFit/>
          </a:bodyPr>
          <a:lstStyle/>
          <a:p>
            <a:r>
              <a:rPr kumimoji="1" lang="en-US" altLang="zh-CN" sz="2400" dirty="0">
                <a:latin typeface="Calibri" panose="020F0502020204030204" pitchFamily="34" charset="0"/>
                <a:ea typeface="Batang" panose="02030600000101010101" pitchFamily="18" charset="-127"/>
                <a:cs typeface="Calibri" panose="020F0502020204030204" pitchFamily="34" charset="0"/>
              </a:rPr>
              <a:t>PIACENZA-BASIC WALL</a:t>
            </a:r>
          </a:p>
          <a:p>
            <a:pPr marL="457200" indent="-457200" algn="ctr">
              <a:buAutoNum type="arabicPlain"/>
            </a:pP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a:p>
            <a:pPr algn="ct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p:txBody>
      </p:sp>
      <p:pic>
        <p:nvPicPr>
          <p:cNvPr id="9" name="图片 8" descr="图片包含 屏幕截图&#10;&#10;&#10;&#10;自动生成的说明">
            <a:extLst>
              <a:ext uri="{FF2B5EF4-FFF2-40B4-BE49-F238E27FC236}">
                <a16:creationId xmlns:a16="http://schemas.microsoft.com/office/drawing/2014/main" id="{7BB00280-3540-8848-A065-C7404DC8D2B9}"/>
              </a:ext>
            </a:extLst>
          </p:cNvPr>
          <p:cNvPicPr>
            <a:picLocks noChangeAspect="1"/>
          </p:cNvPicPr>
          <p:nvPr/>
        </p:nvPicPr>
        <p:blipFill>
          <a:blip r:embed="rId2"/>
          <a:stretch>
            <a:fillRect/>
          </a:stretch>
        </p:blipFill>
        <p:spPr>
          <a:xfrm>
            <a:off x="186787" y="4843529"/>
            <a:ext cx="8125768" cy="1884925"/>
          </a:xfrm>
          <a:prstGeom prst="rect">
            <a:avLst/>
          </a:prstGeom>
        </p:spPr>
      </p:pic>
      <p:pic>
        <p:nvPicPr>
          <p:cNvPr id="11" name="图片 10" descr="图片包含 屏幕截图&#10;&#10;&#10;&#10;自动生成的说明">
            <a:extLst>
              <a:ext uri="{FF2B5EF4-FFF2-40B4-BE49-F238E27FC236}">
                <a16:creationId xmlns:a16="http://schemas.microsoft.com/office/drawing/2014/main" id="{8391DEDE-A75B-354A-B1D4-0983CC1AEE29}"/>
              </a:ext>
            </a:extLst>
          </p:cNvPr>
          <p:cNvPicPr>
            <a:picLocks noChangeAspect="1"/>
          </p:cNvPicPr>
          <p:nvPr/>
        </p:nvPicPr>
        <p:blipFill>
          <a:blip r:embed="rId3"/>
          <a:stretch>
            <a:fillRect/>
          </a:stretch>
        </p:blipFill>
        <p:spPr>
          <a:xfrm>
            <a:off x="178633" y="2915899"/>
            <a:ext cx="6740665" cy="1816527"/>
          </a:xfrm>
          <a:prstGeom prst="rect">
            <a:avLst/>
          </a:prstGeom>
        </p:spPr>
      </p:pic>
      <p:pic>
        <p:nvPicPr>
          <p:cNvPr id="14" name="图片 13" descr="图片包含 屏幕截图&#10;&#10;&#10;&#10;自动生成的说明">
            <a:extLst>
              <a:ext uri="{FF2B5EF4-FFF2-40B4-BE49-F238E27FC236}">
                <a16:creationId xmlns:a16="http://schemas.microsoft.com/office/drawing/2014/main" id="{490413F6-36D4-BD4F-8AFD-3163F18A0479}"/>
              </a:ext>
            </a:extLst>
          </p:cNvPr>
          <p:cNvPicPr>
            <a:picLocks noChangeAspect="1"/>
          </p:cNvPicPr>
          <p:nvPr/>
        </p:nvPicPr>
        <p:blipFill>
          <a:blip r:embed="rId4"/>
          <a:stretch>
            <a:fillRect/>
          </a:stretch>
        </p:blipFill>
        <p:spPr>
          <a:xfrm>
            <a:off x="8508490" y="1412404"/>
            <a:ext cx="2710431" cy="3431125"/>
          </a:xfrm>
          <a:prstGeom prst="rect">
            <a:avLst/>
          </a:prstGeom>
        </p:spPr>
      </p:pic>
      <p:pic>
        <p:nvPicPr>
          <p:cNvPr id="16" name="图片 15" descr="图片包含 屏幕截图&#10;&#10;&#10;&#10;自动生成的说明">
            <a:extLst>
              <a:ext uri="{FF2B5EF4-FFF2-40B4-BE49-F238E27FC236}">
                <a16:creationId xmlns:a16="http://schemas.microsoft.com/office/drawing/2014/main" id="{8887967E-D52C-FF4E-AEF7-B1EE547AB667}"/>
              </a:ext>
            </a:extLst>
          </p:cNvPr>
          <p:cNvPicPr>
            <a:picLocks noChangeAspect="1"/>
          </p:cNvPicPr>
          <p:nvPr/>
        </p:nvPicPr>
        <p:blipFill>
          <a:blip r:embed="rId5"/>
          <a:stretch>
            <a:fillRect/>
          </a:stretch>
        </p:blipFill>
        <p:spPr>
          <a:xfrm>
            <a:off x="178633" y="1333727"/>
            <a:ext cx="7189394" cy="1579364"/>
          </a:xfrm>
          <a:prstGeom prst="rect">
            <a:avLst/>
          </a:prstGeom>
        </p:spPr>
      </p:pic>
      <p:sp>
        <p:nvSpPr>
          <p:cNvPr id="2" name="矩形 1">
            <a:extLst>
              <a:ext uri="{FF2B5EF4-FFF2-40B4-BE49-F238E27FC236}">
                <a16:creationId xmlns:a16="http://schemas.microsoft.com/office/drawing/2014/main" id="{ADD5C325-A2F0-AE46-AE3D-EC091588FF06}"/>
              </a:ext>
            </a:extLst>
          </p:cNvPr>
          <p:cNvSpPr/>
          <p:nvPr/>
        </p:nvSpPr>
        <p:spPr>
          <a:xfrm>
            <a:off x="5806145" y="3446945"/>
            <a:ext cx="378823" cy="1763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0" name="矩形 9">
            <a:extLst>
              <a:ext uri="{FF2B5EF4-FFF2-40B4-BE49-F238E27FC236}">
                <a16:creationId xmlns:a16="http://schemas.microsoft.com/office/drawing/2014/main" id="{5A24E21E-1956-3F4A-9806-D21DDE591B64}"/>
              </a:ext>
            </a:extLst>
          </p:cNvPr>
          <p:cNvSpPr/>
          <p:nvPr/>
        </p:nvSpPr>
        <p:spPr>
          <a:xfrm>
            <a:off x="4724162" y="3679960"/>
            <a:ext cx="378823" cy="1983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2" name="矩形 11">
            <a:extLst>
              <a:ext uri="{FF2B5EF4-FFF2-40B4-BE49-F238E27FC236}">
                <a16:creationId xmlns:a16="http://schemas.microsoft.com/office/drawing/2014/main" id="{79FE79FC-C03D-B24B-B6A3-B8190D0AD4D7}"/>
              </a:ext>
            </a:extLst>
          </p:cNvPr>
          <p:cNvSpPr/>
          <p:nvPr/>
        </p:nvSpPr>
        <p:spPr>
          <a:xfrm>
            <a:off x="7260968" y="5398391"/>
            <a:ext cx="378823" cy="1763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3" name="矩形 12">
            <a:extLst>
              <a:ext uri="{FF2B5EF4-FFF2-40B4-BE49-F238E27FC236}">
                <a16:creationId xmlns:a16="http://schemas.microsoft.com/office/drawing/2014/main" id="{7FBB73B8-5291-CE4B-9B3E-3D1F10D613F5}"/>
              </a:ext>
            </a:extLst>
          </p:cNvPr>
          <p:cNvSpPr/>
          <p:nvPr/>
        </p:nvSpPr>
        <p:spPr>
          <a:xfrm>
            <a:off x="6096000" y="5619212"/>
            <a:ext cx="378823" cy="1763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5" name="矩形 14">
            <a:extLst>
              <a:ext uri="{FF2B5EF4-FFF2-40B4-BE49-F238E27FC236}">
                <a16:creationId xmlns:a16="http://schemas.microsoft.com/office/drawing/2014/main" id="{D91981F6-52CB-D740-A21E-992B6A8CCD38}"/>
              </a:ext>
            </a:extLst>
          </p:cNvPr>
          <p:cNvSpPr/>
          <p:nvPr/>
        </p:nvSpPr>
        <p:spPr>
          <a:xfrm>
            <a:off x="96253" y="916353"/>
            <a:ext cx="8897276" cy="369332"/>
          </a:xfrm>
          <a:prstGeom prst="rect">
            <a:avLst/>
          </a:prstGeom>
        </p:spPr>
        <p:txBody>
          <a:bodyPr wrap="square">
            <a:spAutoFit/>
          </a:bodyPr>
          <a:lstStyle/>
          <a:p>
            <a:r>
              <a:rPr lang="en-US" altLang="zh-CN" dirty="0">
                <a:latin typeface="Calibri" panose="020F0502020204030204" pitchFamily="34" charset="0"/>
                <a:cs typeface="Times New Roman" panose="02020603050405020304" pitchFamily="18" charset="0"/>
              </a:rPr>
              <a:t>BASIC WALL : Stucco (2,5cm)  / Concrete (20cm) / Insulation (3cm) / Gypsum (1.3cm)</a:t>
            </a:r>
            <a:endParaRPr lang="zh-CN" altLang="en-US" dirty="0"/>
          </a:p>
        </p:txBody>
      </p:sp>
    </p:spTree>
    <p:extLst>
      <p:ext uri="{BB962C8B-B14F-4D97-AF65-F5344CB8AC3E}">
        <p14:creationId xmlns:p14="http://schemas.microsoft.com/office/powerpoint/2010/main" val="1939285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4B246F4-A1D1-EE43-8096-EFE70807B230}"/>
              </a:ext>
            </a:extLst>
          </p:cNvPr>
          <p:cNvSpPr txBox="1"/>
          <p:nvPr/>
        </p:nvSpPr>
        <p:spPr>
          <a:xfrm>
            <a:off x="96253" y="60157"/>
            <a:ext cx="9264316" cy="338554"/>
          </a:xfrm>
          <a:prstGeom prst="rect">
            <a:avLst/>
          </a:prstGeom>
          <a:noFill/>
        </p:spPr>
        <p:txBody>
          <a:bodyPr wrap="square" rtlCol="0">
            <a:spAutoFit/>
          </a:bodyPr>
          <a:lstStyle/>
          <a:p>
            <a:r>
              <a:rPr kumimoji="1" lang="en-US" altLang="zh-CN" sz="1600" dirty="0">
                <a:solidFill>
                  <a:schemeClr val="bg1">
                    <a:lumMod val="75000"/>
                  </a:schemeClr>
                </a:solidFill>
                <a:latin typeface="Calibri Light" panose="020F0302020204030204" pitchFamily="34" charset="0"/>
                <a:ea typeface="Hannotate SC" panose="03000500000000000000" pitchFamily="66" charset="-122"/>
                <a:cs typeface="Calibri Light" panose="020F0302020204030204" pitchFamily="34" charset="0"/>
              </a:rPr>
              <a:t>TECHNICAL ENVIRONMENT </a:t>
            </a:r>
            <a:r>
              <a:rPr kumimoji="1" lang="en-US" altLang="zh-CN" sz="1600" dirty="0">
                <a:solidFill>
                  <a:schemeClr val="bg1">
                    <a:lumMod val="75000"/>
                  </a:schemeClr>
                </a:solidFill>
                <a:latin typeface="Calibri Light" panose="020F0302020204030204" pitchFamily="34" charset="0"/>
                <a:cs typeface="Calibri Light" panose="020F0302020204030204" pitchFamily="34" charset="0"/>
              </a:rPr>
              <a:t>SYSTEMS-REPORT</a:t>
            </a:r>
            <a:endParaRPr kumimoji="1" lang="zh-CN" altLang="en-US" sz="16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5" name="文本框 4">
            <a:extLst>
              <a:ext uri="{FF2B5EF4-FFF2-40B4-BE49-F238E27FC236}">
                <a16:creationId xmlns:a16="http://schemas.microsoft.com/office/drawing/2014/main" id="{588D18A5-5BA7-D241-BB5B-C74908203186}"/>
              </a:ext>
            </a:extLst>
          </p:cNvPr>
          <p:cNvSpPr txBox="1"/>
          <p:nvPr/>
        </p:nvSpPr>
        <p:spPr>
          <a:xfrm>
            <a:off x="96253" y="437090"/>
            <a:ext cx="5712995" cy="1077218"/>
          </a:xfrm>
          <a:prstGeom prst="rect">
            <a:avLst/>
          </a:prstGeom>
          <a:noFill/>
        </p:spPr>
        <p:txBody>
          <a:bodyPr wrap="square" rtlCol="0">
            <a:spAutoFit/>
          </a:bodyPr>
          <a:lstStyle/>
          <a:p>
            <a:r>
              <a:rPr kumimoji="1" lang="en-US" altLang="zh-CN" sz="2400" dirty="0">
                <a:latin typeface="Calibri" panose="020F0502020204030204" pitchFamily="34" charset="0"/>
                <a:ea typeface="Batang" panose="02030600000101010101" pitchFamily="18" charset="-127"/>
                <a:cs typeface="Calibri" panose="020F0502020204030204" pitchFamily="34" charset="0"/>
              </a:rPr>
              <a:t>PIACENZA-WALL 1</a:t>
            </a:r>
          </a:p>
          <a:p>
            <a:pPr marL="457200" indent="-457200" algn="ctr">
              <a:buAutoNum type="arabicPlain"/>
            </a:pP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a:p>
            <a:pPr algn="ct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p:txBody>
      </p:sp>
      <p:pic>
        <p:nvPicPr>
          <p:cNvPr id="8" name="Image 11">
            <a:extLst>
              <a:ext uri="{FF2B5EF4-FFF2-40B4-BE49-F238E27FC236}">
                <a16:creationId xmlns:a16="http://schemas.microsoft.com/office/drawing/2014/main" id="{80586D2D-164A-7C49-8E36-425D572686CA}"/>
              </a:ext>
            </a:extLst>
          </p:cNvPr>
          <p:cNvPicPr/>
          <p:nvPr/>
        </p:nvPicPr>
        <p:blipFill>
          <a:blip r:embed="rId2"/>
          <a:stretch>
            <a:fillRect/>
          </a:stretch>
        </p:blipFill>
        <p:spPr>
          <a:xfrm>
            <a:off x="7182853" y="1888633"/>
            <a:ext cx="2519808" cy="4791591"/>
          </a:xfrm>
          <a:prstGeom prst="rect">
            <a:avLst/>
          </a:prstGeom>
        </p:spPr>
      </p:pic>
      <p:sp>
        <p:nvSpPr>
          <p:cNvPr id="9" name="矩形 8">
            <a:extLst>
              <a:ext uri="{FF2B5EF4-FFF2-40B4-BE49-F238E27FC236}">
                <a16:creationId xmlns:a16="http://schemas.microsoft.com/office/drawing/2014/main" id="{192ED178-55F6-7345-920B-B246440BFFF7}"/>
              </a:ext>
            </a:extLst>
          </p:cNvPr>
          <p:cNvSpPr/>
          <p:nvPr/>
        </p:nvSpPr>
        <p:spPr>
          <a:xfrm>
            <a:off x="96252" y="946256"/>
            <a:ext cx="8816253" cy="375552"/>
          </a:xfrm>
          <a:prstGeom prst="rect">
            <a:avLst/>
          </a:prstGeom>
        </p:spPr>
        <p:txBody>
          <a:bodyPr wrap="square">
            <a:spAutoFit/>
          </a:bodyPr>
          <a:lstStyle/>
          <a:p>
            <a:pPr>
              <a:lnSpc>
                <a:spcPct val="107000"/>
              </a:lnSpc>
              <a:spcAft>
                <a:spcPts val="800"/>
              </a:spcAft>
            </a:pPr>
            <a:r>
              <a:rPr lang="en-US" altLang="zh-CN" dirty="0">
                <a:latin typeface="Calibri" panose="020F0502020204030204" pitchFamily="34" charset="0"/>
                <a:cs typeface="Times New Roman" panose="02020603050405020304" pitchFamily="18" charset="0"/>
              </a:rPr>
              <a:t>NEW WALL 1 : Stucco (2,5cm)  / </a:t>
            </a:r>
            <a:r>
              <a:rPr lang="en-US" altLang="zh-CN" dirty="0">
                <a:solidFill>
                  <a:srgbClr val="FF0000"/>
                </a:solidFill>
                <a:latin typeface="Calibri" panose="020F0502020204030204" pitchFamily="34" charset="0"/>
                <a:cs typeface="Times New Roman" panose="02020603050405020304" pitchFamily="18" charset="0"/>
              </a:rPr>
              <a:t>Concrete (30cm</a:t>
            </a:r>
            <a:r>
              <a:rPr lang="en-US" altLang="zh-CN" dirty="0">
                <a:latin typeface="Calibri" panose="020F0502020204030204" pitchFamily="34" charset="0"/>
                <a:cs typeface="Times New Roman" panose="02020603050405020304" pitchFamily="18" charset="0"/>
              </a:rPr>
              <a:t>) / Insulation (3cm) / Gypsum (1.3cm)</a:t>
            </a:r>
            <a:endParaRPr lang="zh-CN" altLang="zh-CN" dirty="0">
              <a:latin typeface="Calibri" panose="020F0502020204030204" pitchFamily="34" charset="0"/>
              <a:cs typeface="Times New Roman" panose="02020603050405020304" pitchFamily="18" charset="0"/>
            </a:endParaRPr>
          </a:p>
        </p:txBody>
      </p:sp>
      <p:pic>
        <p:nvPicPr>
          <p:cNvPr id="15" name="图片 14">
            <a:extLst>
              <a:ext uri="{FF2B5EF4-FFF2-40B4-BE49-F238E27FC236}">
                <a16:creationId xmlns:a16="http://schemas.microsoft.com/office/drawing/2014/main" id="{8DA98A28-65A6-A642-B309-FD43750AD92B}"/>
              </a:ext>
            </a:extLst>
          </p:cNvPr>
          <p:cNvPicPr>
            <a:picLocks noChangeAspect="1"/>
          </p:cNvPicPr>
          <p:nvPr/>
        </p:nvPicPr>
        <p:blipFill>
          <a:blip r:embed="rId3"/>
          <a:stretch>
            <a:fillRect/>
          </a:stretch>
        </p:blipFill>
        <p:spPr>
          <a:xfrm>
            <a:off x="203508" y="1291909"/>
            <a:ext cx="3837771" cy="1133254"/>
          </a:xfrm>
          <a:prstGeom prst="rect">
            <a:avLst/>
          </a:prstGeom>
        </p:spPr>
      </p:pic>
      <p:pic>
        <p:nvPicPr>
          <p:cNvPr id="10" name="图片 9">
            <a:extLst>
              <a:ext uri="{FF2B5EF4-FFF2-40B4-BE49-F238E27FC236}">
                <a16:creationId xmlns:a16="http://schemas.microsoft.com/office/drawing/2014/main" id="{6402134B-04F2-4F4C-9F77-4A2DF167B40B}"/>
              </a:ext>
            </a:extLst>
          </p:cNvPr>
          <p:cNvPicPr>
            <a:picLocks noChangeAspect="1"/>
          </p:cNvPicPr>
          <p:nvPr/>
        </p:nvPicPr>
        <p:blipFill>
          <a:blip r:embed="rId4"/>
          <a:stretch>
            <a:fillRect/>
          </a:stretch>
        </p:blipFill>
        <p:spPr>
          <a:xfrm>
            <a:off x="203508" y="2442588"/>
            <a:ext cx="2856941" cy="986412"/>
          </a:xfrm>
          <a:prstGeom prst="rect">
            <a:avLst/>
          </a:prstGeom>
        </p:spPr>
      </p:pic>
      <p:pic>
        <p:nvPicPr>
          <p:cNvPr id="3" name="图片 2" descr="图片包含 屏幕截图&#10;&#10;&#10;&#10;自动生成的说明">
            <a:extLst>
              <a:ext uri="{FF2B5EF4-FFF2-40B4-BE49-F238E27FC236}">
                <a16:creationId xmlns:a16="http://schemas.microsoft.com/office/drawing/2014/main" id="{4DCDD96D-5EEA-AF4C-B567-F019E211BC36}"/>
              </a:ext>
            </a:extLst>
          </p:cNvPr>
          <p:cNvPicPr>
            <a:picLocks noChangeAspect="1"/>
          </p:cNvPicPr>
          <p:nvPr/>
        </p:nvPicPr>
        <p:blipFill>
          <a:blip r:embed="rId5"/>
          <a:stretch>
            <a:fillRect/>
          </a:stretch>
        </p:blipFill>
        <p:spPr>
          <a:xfrm>
            <a:off x="221805" y="3446425"/>
            <a:ext cx="2730945" cy="3233799"/>
          </a:xfrm>
          <a:prstGeom prst="rect">
            <a:avLst/>
          </a:prstGeom>
        </p:spPr>
      </p:pic>
      <p:pic>
        <p:nvPicPr>
          <p:cNvPr id="7" name="图片 6" descr="图片包含 屏幕截图&#10;&#10;&#10;&#10;自动生成的说明">
            <a:extLst>
              <a:ext uri="{FF2B5EF4-FFF2-40B4-BE49-F238E27FC236}">
                <a16:creationId xmlns:a16="http://schemas.microsoft.com/office/drawing/2014/main" id="{A7381EC6-58C7-7642-9507-A7D75EB4079A}"/>
              </a:ext>
            </a:extLst>
          </p:cNvPr>
          <p:cNvPicPr>
            <a:picLocks noChangeAspect="1"/>
          </p:cNvPicPr>
          <p:nvPr/>
        </p:nvPicPr>
        <p:blipFill>
          <a:blip r:embed="rId6"/>
          <a:stretch>
            <a:fillRect/>
          </a:stretch>
        </p:blipFill>
        <p:spPr>
          <a:xfrm>
            <a:off x="3372623" y="3429000"/>
            <a:ext cx="3254344" cy="3233799"/>
          </a:xfrm>
          <a:prstGeom prst="rect">
            <a:avLst/>
          </a:prstGeom>
        </p:spPr>
      </p:pic>
    </p:spTree>
    <p:extLst>
      <p:ext uri="{BB962C8B-B14F-4D97-AF65-F5344CB8AC3E}">
        <p14:creationId xmlns:p14="http://schemas.microsoft.com/office/powerpoint/2010/main" val="2591336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4B246F4-A1D1-EE43-8096-EFE70807B230}"/>
              </a:ext>
            </a:extLst>
          </p:cNvPr>
          <p:cNvSpPr txBox="1"/>
          <p:nvPr/>
        </p:nvSpPr>
        <p:spPr>
          <a:xfrm>
            <a:off x="96253" y="60157"/>
            <a:ext cx="9264316" cy="338554"/>
          </a:xfrm>
          <a:prstGeom prst="rect">
            <a:avLst/>
          </a:prstGeom>
          <a:noFill/>
        </p:spPr>
        <p:txBody>
          <a:bodyPr wrap="square" rtlCol="0">
            <a:spAutoFit/>
          </a:bodyPr>
          <a:lstStyle/>
          <a:p>
            <a:r>
              <a:rPr kumimoji="1" lang="en-US" altLang="zh-CN" sz="1600" dirty="0">
                <a:solidFill>
                  <a:schemeClr val="bg1">
                    <a:lumMod val="75000"/>
                  </a:schemeClr>
                </a:solidFill>
                <a:latin typeface="Calibri Light" panose="020F0302020204030204" pitchFamily="34" charset="0"/>
                <a:ea typeface="Hannotate SC" panose="03000500000000000000" pitchFamily="66" charset="-122"/>
                <a:cs typeface="Calibri Light" panose="020F0302020204030204" pitchFamily="34" charset="0"/>
              </a:rPr>
              <a:t>TECHNICAL ENVIRONMENT </a:t>
            </a:r>
            <a:r>
              <a:rPr kumimoji="1" lang="en-US" altLang="zh-CN" sz="1600" dirty="0">
                <a:solidFill>
                  <a:schemeClr val="bg1">
                    <a:lumMod val="75000"/>
                  </a:schemeClr>
                </a:solidFill>
                <a:latin typeface="Calibri Light" panose="020F0302020204030204" pitchFamily="34" charset="0"/>
                <a:cs typeface="Calibri Light" panose="020F0302020204030204" pitchFamily="34" charset="0"/>
              </a:rPr>
              <a:t>SYSTEMS-REPORT</a:t>
            </a:r>
            <a:endParaRPr kumimoji="1" lang="zh-CN" altLang="en-US" sz="16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5" name="文本框 4">
            <a:extLst>
              <a:ext uri="{FF2B5EF4-FFF2-40B4-BE49-F238E27FC236}">
                <a16:creationId xmlns:a16="http://schemas.microsoft.com/office/drawing/2014/main" id="{588D18A5-5BA7-D241-BB5B-C74908203186}"/>
              </a:ext>
            </a:extLst>
          </p:cNvPr>
          <p:cNvSpPr txBox="1"/>
          <p:nvPr/>
        </p:nvSpPr>
        <p:spPr>
          <a:xfrm>
            <a:off x="96253" y="437090"/>
            <a:ext cx="5712995" cy="1077218"/>
          </a:xfrm>
          <a:prstGeom prst="rect">
            <a:avLst/>
          </a:prstGeom>
          <a:noFill/>
        </p:spPr>
        <p:txBody>
          <a:bodyPr wrap="square" rtlCol="0">
            <a:spAutoFit/>
          </a:bodyPr>
          <a:lstStyle/>
          <a:p>
            <a:r>
              <a:rPr kumimoji="1" lang="en-US" altLang="zh-CN" sz="2400" dirty="0">
                <a:latin typeface="Calibri" panose="020F0502020204030204" pitchFamily="34" charset="0"/>
                <a:ea typeface="Batang" panose="02030600000101010101" pitchFamily="18" charset="-127"/>
                <a:cs typeface="Calibri" panose="020F0502020204030204" pitchFamily="34" charset="0"/>
              </a:rPr>
              <a:t>PIACENZA-WALL 1</a:t>
            </a:r>
          </a:p>
          <a:p>
            <a:pPr marL="457200" indent="-457200" algn="ctr">
              <a:buAutoNum type="arabicPlain"/>
            </a:pP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a:p>
            <a:pPr algn="ct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p:txBody>
      </p:sp>
      <p:pic>
        <p:nvPicPr>
          <p:cNvPr id="3" name="图片 2" descr="图片包含 屏幕截图&#10;&#10;&#10;&#10;自动生成的说明">
            <a:extLst>
              <a:ext uri="{FF2B5EF4-FFF2-40B4-BE49-F238E27FC236}">
                <a16:creationId xmlns:a16="http://schemas.microsoft.com/office/drawing/2014/main" id="{582312C5-6218-944F-966B-DD5ED6299DFC}"/>
              </a:ext>
            </a:extLst>
          </p:cNvPr>
          <p:cNvPicPr>
            <a:picLocks noChangeAspect="1"/>
          </p:cNvPicPr>
          <p:nvPr/>
        </p:nvPicPr>
        <p:blipFill>
          <a:blip r:embed="rId2"/>
          <a:stretch>
            <a:fillRect/>
          </a:stretch>
        </p:blipFill>
        <p:spPr>
          <a:xfrm>
            <a:off x="122308" y="1341692"/>
            <a:ext cx="7503038" cy="1616438"/>
          </a:xfrm>
          <a:prstGeom prst="rect">
            <a:avLst/>
          </a:prstGeom>
        </p:spPr>
      </p:pic>
      <p:pic>
        <p:nvPicPr>
          <p:cNvPr id="7" name="图片 6" descr="图片包含 屏幕截图&#10;&#10;&#10;&#10;自动生成的说明">
            <a:extLst>
              <a:ext uri="{FF2B5EF4-FFF2-40B4-BE49-F238E27FC236}">
                <a16:creationId xmlns:a16="http://schemas.microsoft.com/office/drawing/2014/main" id="{4EAC2C7A-E7DA-4B49-8AF9-9F8D3364A7BA}"/>
              </a:ext>
            </a:extLst>
          </p:cNvPr>
          <p:cNvPicPr>
            <a:picLocks noChangeAspect="1"/>
          </p:cNvPicPr>
          <p:nvPr/>
        </p:nvPicPr>
        <p:blipFill>
          <a:blip r:embed="rId3"/>
          <a:stretch>
            <a:fillRect/>
          </a:stretch>
        </p:blipFill>
        <p:spPr>
          <a:xfrm>
            <a:off x="8780280" y="1479330"/>
            <a:ext cx="2717366" cy="3498310"/>
          </a:xfrm>
          <a:prstGeom prst="rect">
            <a:avLst/>
          </a:prstGeom>
        </p:spPr>
      </p:pic>
      <p:pic>
        <p:nvPicPr>
          <p:cNvPr id="10" name="图片 9" descr="图片包含 屏幕截图&#10;&#10;&#10;&#10;自动生成的说明">
            <a:extLst>
              <a:ext uri="{FF2B5EF4-FFF2-40B4-BE49-F238E27FC236}">
                <a16:creationId xmlns:a16="http://schemas.microsoft.com/office/drawing/2014/main" id="{A5EF1EEF-7221-0F42-9977-3DF00DF1FBA2}"/>
              </a:ext>
            </a:extLst>
          </p:cNvPr>
          <p:cNvPicPr>
            <a:picLocks noChangeAspect="1"/>
          </p:cNvPicPr>
          <p:nvPr/>
        </p:nvPicPr>
        <p:blipFill>
          <a:blip r:embed="rId4"/>
          <a:stretch>
            <a:fillRect/>
          </a:stretch>
        </p:blipFill>
        <p:spPr>
          <a:xfrm>
            <a:off x="162112" y="3023410"/>
            <a:ext cx="6615718" cy="1780582"/>
          </a:xfrm>
          <a:prstGeom prst="rect">
            <a:avLst/>
          </a:prstGeom>
        </p:spPr>
      </p:pic>
      <p:pic>
        <p:nvPicPr>
          <p:cNvPr id="13" name="图片 12" descr="图片包含 屏幕截图&#10;&#10;&#10;&#10;自动生成的说明">
            <a:extLst>
              <a:ext uri="{FF2B5EF4-FFF2-40B4-BE49-F238E27FC236}">
                <a16:creationId xmlns:a16="http://schemas.microsoft.com/office/drawing/2014/main" id="{57EB83C3-1E16-5A40-BB8A-AB50477E08D0}"/>
              </a:ext>
            </a:extLst>
          </p:cNvPr>
          <p:cNvPicPr>
            <a:picLocks noChangeAspect="1"/>
          </p:cNvPicPr>
          <p:nvPr/>
        </p:nvPicPr>
        <p:blipFill>
          <a:blip r:embed="rId5"/>
          <a:stretch>
            <a:fillRect/>
          </a:stretch>
        </p:blipFill>
        <p:spPr>
          <a:xfrm>
            <a:off x="162112" y="4842464"/>
            <a:ext cx="7786398" cy="1810261"/>
          </a:xfrm>
          <a:prstGeom prst="rect">
            <a:avLst/>
          </a:prstGeom>
        </p:spPr>
      </p:pic>
      <p:sp>
        <p:nvSpPr>
          <p:cNvPr id="9" name="矩形 8">
            <a:extLst>
              <a:ext uri="{FF2B5EF4-FFF2-40B4-BE49-F238E27FC236}">
                <a16:creationId xmlns:a16="http://schemas.microsoft.com/office/drawing/2014/main" id="{5F668EC4-87CF-0140-B6FD-47BEDF38CA63}"/>
              </a:ext>
            </a:extLst>
          </p:cNvPr>
          <p:cNvSpPr/>
          <p:nvPr/>
        </p:nvSpPr>
        <p:spPr>
          <a:xfrm>
            <a:off x="4700130" y="3756044"/>
            <a:ext cx="378823" cy="1763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1" name="矩形 10">
            <a:extLst>
              <a:ext uri="{FF2B5EF4-FFF2-40B4-BE49-F238E27FC236}">
                <a16:creationId xmlns:a16="http://schemas.microsoft.com/office/drawing/2014/main" id="{7A85F0B8-DD27-C14E-826A-481CDBBAB369}"/>
              </a:ext>
            </a:extLst>
          </p:cNvPr>
          <p:cNvSpPr/>
          <p:nvPr/>
        </p:nvSpPr>
        <p:spPr>
          <a:xfrm>
            <a:off x="5717176" y="3530221"/>
            <a:ext cx="378823" cy="1763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2" name="矩形 11">
            <a:extLst>
              <a:ext uri="{FF2B5EF4-FFF2-40B4-BE49-F238E27FC236}">
                <a16:creationId xmlns:a16="http://schemas.microsoft.com/office/drawing/2014/main" id="{E8EB6D25-CF1E-0146-8644-59702CFB6CD9}"/>
              </a:ext>
            </a:extLst>
          </p:cNvPr>
          <p:cNvSpPr/>
          <p:nvPr/>
        </p:nvSpPr>
        <p:spPr>
          <a:xfrm>
            <a:off x="5868007" y="5590903"/>
            <a:ext cx="378823" cy="1763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4" name="矩形 13">
            <a:extLst>
              <a:ext uri="{FF2B5EF4-FFF2-40B4-BE49-F238E27FC236}">
                <a16:creationId xmlns:a16="http://schemas.microsoft.com/office/drawing/2014/main" id="{56CF3A07-E458-FE45-8064-B952CD914A40}"/>
              </a:ext>
            </a:extLst>
          </p:cNvPr>
          <p:cNvSpPr/>
          <p:nvPr/>
        </p:nvSpPr>
        <p:spPr>
          <a:xfrm>
            <a:off x="6866012" y="5384321"/>
            <a:ext cx="378823" cy="1763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15" name="矩形 14">
            <a:extLst>
              <a:ext uri="{FF2B5EF4-FFF2-40B4-BE49-F238E27FC236}">
                <a16:creationId xmlns:a16="http://schemas.microsoft.com/office/drawing/2014/main" id="{28C9D58D-A1D5-2A4C-894F-C6E70C73284B}"/>
              </a:ext>
            </a:extLst>
          </p:cNvPr>
          <p:cNvSpPr/>
          <p:nvPr/>
        </p:nvSpPr>
        <p:spPr>
          <a:xfrm>
            <a:off x="96253" y="900860"/>
            <a:ext cx="8816253" cy="375552"/>
          </a:xfrm>
          <a:prstGeom prst="rect">
            <a:avLst/>
          </a:prstGeom>
        </p:spPr>
        <p:txBody>
          <a:bodyPr wrap="square">
            <a:spAutoFit/>
          </a:bodyPr>
          <a:lstStyle/>
          <a:p>
            <a:pPr>
              <a:lnSpc>
                <a:spcPct val="107000"/>
              </a:lnSpc>
              <a:spcAft>
                <a:spcPts val="800"/>
              </a:spcAft>
            </a:pPr>
            <a:r>
              <a:rPr lang="en-US" altLang="zh-CN" dirty="0">
                <a:latin typeface="Calibri" panose="020F0502020204030204" pitchFamily="34" charset="0"/>
                <a:cs typeface="Times New Roman" panose="02020603050405020304" pitchFamily="18" charset="0"/>
              </a:rPr>
              <a:t>NEW WALL 1 : Stucco (2,5cm)  / </a:t>
            </a:r>
            <a:r>
              <a:rPr lang="en-US" altLang="zh-CN" dirty="0">
                <a:solidFill>
                  <a:srgbClr val="FF0000"/>
                </a:solidFill>
                <a:latin typeface="Calibri" panose="020F0502020204030204" pitchFamily="34" charset="0"/>
                <a:cs typeface="Times New Roman" panose="02020603050405020304" pitchFamily="18" charset="0"/>
              </a:rPr>
              <a:t>Concrete (30cm</a:t>
            </a:r>
            <a:r>
              <a:rPr lang="en-US" altLang="zh-CN" dirty="0">
                <a:latin typeface="Calibri" panose="020F0502020204030204" pitchFamily="34" charset="0"/>
                <a:cs typeface="Times New Roman" panose="02020603050405020304" pitchFamily="18" charset="0"/>
              </a:rPr>
              <a:t>) / Insulation (3cm) / Gypsum (1.3cm)</a:t>
            </a:r>
            <a:endParaRPr lang="zh-CN" altLang="zh-CN"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77992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4B246F4-A1D1-EE43-8096-EFE70807B230}"/>
              </a:ext>
            </a:extLst>
          </p:cNvPr>
          <p:cNvSpPr txBox="1"/>
          <p:nvPr/>
        </p:nvSpPr>
        <p:spPr>
          <a:xfrm>
            <a:off x="96253" y="60157"/>
            <a:ext cx="9264316" cy="338554"/>
          </a:xfrm>
          <a:prstGeom prst="rect">
            <a:avLst/>
          </a:prstGeom>
          <a:noFill/>
        </p:spPr>
        <p:txBody>
          <a:bodyPr wrap="square" rtlCol="0">
            <a:spAutoFit/>
          </a:bodyPr>
          <a:lstStyle/>
          <a:p>
            <a:r>
              <a:rPr kumimoji="1" lang="en-US" altLang="zh-CN" sz="1600" dirty="0">
                <a:solidFill>
                  <a:schemeClr val="bg1">
                    <a:lumMod val="75000"/>
                  </a:schemeClr>
                </a:solidFill>
                <a:latin typeface="Calibri Light" panose="020F0302020204030204" pitchFamily="34" charset="0"/>
                <a:ea typeface="Hannotate SC" panose="03000500000000000000" pitchFamily="66" charset="-122"/>
                <a:cs typeface="Calibri Light" panose="020F0302020204030204" pitchFamily="34" charset="0"/>
              </a:rPr>
              <a:t>TECHNICAL ENVIRONMENT </a:t>
            </a:r>
            <a:r>
              <a:rPr kumimoji="1" lang="en-US" altLang="zh-CN" sz="1600" dirty="0">
                <a:solidFill>
                  <a:schemeClr val="bg1">
                    <a:lumMod val="75000"/>
                  </a:schemeClr>
                </a:solidFill>
                <a:latin typeface="Calibri Light" panose="020F0302020204030204" pitchFamily="34" charset="0"/>
                <a:cs typeface="Calibri Light" panose="020F0302020204030204" pitchFamily="34" charset="0"/>
              </a:rPr>
              <a:t>SYSTEMS-REPORT</a:t>
            </a:r>
            <a:endParaRPr kumimoji="1" lang="zh-CN" altLang="en-US" sz="16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5" name="文本框 4">
            <a:extLst>
              <a:ext uri="{FF2B5EF4-FFF2-40B4-BE49-F238E27FC236}">
                <a16:creationId xmlns:a16="http://schemas.microsoft.com/office/drawing/2014/main" id="{588D18A5-5BA7-D241-BB5B-C74908203186}"/>
              </a:ext>
            </a:extLst>
          </p:cNvPr>
          <p:cNvSpPr txBox="1"/>
          <p:nvPr/>
        </p:nvSpPr>
        <p:spPr>
          <a:xfrm>
            <a:off x="96253" y="437090"/>
            <a:ext cx="5712995" cy="1077218"/>
          </a:xfrm>
          <a:prstGeom prst="rect">
            <a:avLst/>
          </a:prstGeom>
          <a:noFill/>
        </p:spPr>
        <p:txBody>
          <a:bodyPr wrap="square" rtlCol="0">
            <a:spAutoFit/>
          </a:bodyPr>
          <a:lstStyle/>
          <a:p>
            <a:r>
              <a:rPr kumimoji="1" lang="en-US" altLang="zh-CN" sz="2400" dirty="0">
                <a:latin typeface="Calibri" panose="020F0502020204030204" pitchFamily="34" charset="0"/>
                <a:ea typeface="Batang" panose="02030600000101010101" pitchFamily="18" charset="-127"/>
                <a:cs typeface="Calibri" panose="020F0502020204030204" pitchFamily="34" charset="0"/>
              </a:rPr>
              <a:t>PIACENZA-WALL 2</a:t>
            </a:r>
          </a:p>
          <a:p>
            <a:pPr marL="457200" indent="-457200" algn="ctr">
              <a:buAutoNum type="arabicPlain"/>
            </a:pP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a:p>
            <a:pPr algn="ctr"/>
            <a:endParaRPr kumimoji="1" lang="en-US" altLang="zh-CN" sz="2000" dirty="0">
              <a:latin typeface="Calibri" panose="020F0502020204030204" pitchFamily="34" charset="0"/>
              <a:ea typeface="Batang" panose="02030600000101010101" pitchFamily="18" charset="-127"/>
              <a:cs typeface="Calibri" panose="020F0502020204030204" pitchFamily="34" charset="0"/>
            </a:endParaRPr>
          </a:p>
        </p:txBody>
      </p:sp>
      <p:pic>
        <p:nvPicPr>
          <p:cNvPr id="10" name="Image 12">
            <a:extLst>
              <a:ext uri="{FF2B5EF4-FFF2-40B4-BE49-F238E27FC236}">
                <a16:creationId xmlns:a16="http://schemas.microsoft.com/office/drawing/2014/main" id="{5EA8885B-FDC9-2444-BE68-EAF1FF49442E}"/>
              </a:ext>
            </a:extLst>
          </p:cNvPr>
          <p:cNvPicPr/>
          <p:nvPr/>
        </p:nvPicPr>
        <p:blipFill>
          <a:blip r:embed="rId2"/>
          <a:stretch>
            <a:fillRect/>
          </a:stretch>
        </p:blipFill>
        <p:spPr>
          <a:xfrm>
            <a:off x="7374059" y="1713511"/>
            <a:ext cx="2725542" cy="5043839"/>
          </a:xfrm>
          <a:prstGeom prst="rect">
            <a:avLst/>
          </a:prstGeom>
        </p:spPr>
      </p:pic>
      <p:sp>
        <p:nvSpPr>
          <p:cNvPr id="12" name="矩形 11">
            <a:extLst>
              <a:ext uri="{FF2B5EF4-FFF2-40B4-BE49-F238E27FC236}">
                <a16:creationId xmlns:a16="http://schemas.microsoft.com/office/drawing/2014/main" id="{B5E269DF-392C-4B41-99AE-159FF90F6EFB}"/>
              </a:ext>
            </a:extLst>
          </p:cNvPr>
          <p:cNvSpPr/>
          <p:nvPr/>
        </p:nvSpPr>
        <p:spPr>
          <a:xfrm>
            <a:off x="96252" y="859466"/>
            <a:ext cx="8434289" cy="375552"/>
          </a:xfrm>
          <a:prstGeom prst="rect">
            <a:avLst/>
          </a:prstGeom>
        </p:spPr>
        <p:txBody>
          <a:bodyPr wrap="square">
            <a:spAutoFit/>
          </a:bodyPr>
          <a:lstStyle/>
          <a:p>
            <a:pPr>
              <a:lnSpc>
                <a:spcPct val="107000"/>
              </a:lnSpc>
              <a:spcAft>
                <a:spcPts val="800"/>
              </a:spcAft>
            </a:pPr>
            <a:r>
              <a:rPr lang="en-US" altLang="zh-CN" dirty="0">
                <a:latin typeface="Calibri" panose="020F0502020204030204" pitchFamily="34" charset="0"/>
                <a:cs typeface="Times New Roman" panose="02020603050405020304" pitchFamily="18" charset="0"/>
              </a:rPr>
              <a:t>NEW WALL 2: Stucco (2,5cm)  / Concrete (20cm) / Insulation (10cm) / Gypsum (1.3cm)</a:t>
            </a:r>
            <a:endParaRPr lang="zh-CN" altLang="zh-CN" dirty="0">
              <a:latin typeface="Calibri" panose="020F0502020204030204" pitchFamily="34" charset="0"/>
              <a:cs typeface="Times New Roman" panose="02020603050405020304" pitchFamily="18" charset="0"/>
            </a:endParaRPr>
          </a:p>
        </p:txBody>
      </p:sp>
      <p:pic>
        <p:nvPicPr>
          <p:cNvPr id="15" name="图片 14" descr="图片包含 室内&#10;&#10;&#10;&#10;自动生成的说明">
            <a:extLst>
              <a:ext uri="{FF2B5EF4-FFF2-40B4-BE49-F238E27FC236}">
                <a16:creationId xmlns:a16="http://schemas.microsoft.com/office/drawing/2014/main" id="{E24B7186-5ADF-4E4D-BD93-3BB3D5F1FF1E}"/>
              </a:ext>
            </a:extLst>
          </p:cNvPr>
          <p:cNvPicPr>
            <a:picLocks noChangeAspect="1"/>
          </p:cNvPicPr>
          <p:nvPr/>
        </p:nvPicPr>
        <p:blipFill>
          <a:blip r:embed="rId3"/>
          <a:stretch>
            <a:fillRect/>
          </a:stretch>
        </p:blipFill>
        <p:spPr>
          <a:xfrm>
            <a:off x="133289" y="1220689"/>
            <a:ext cx="3981511" cy="1211764"/>
          </a:xfrm>
          <a:prstGeom prst="rect">
            <a:avLst/>
          </a:prstGeom>
        </p:spPr>
      </p:pic>
      <p:pic>
        <p:nvPicPr>
          <p:cNvPr id="8" name="图片 7">
            <a:extLst>
              <a:ext uri="{FF2B5EF4-FFF2-40B4-BE49-F238E27FC236}">
                <a16:creationId xmlns:a16="http://schemas.microsoft.com/office/drawing/2014/main" id="{CAB3532F-2648-4A4F-8066-A5FBA1BBAC06}"/>
              </a:ext>
            </a:extLst>
          </p:cNvPr>
          <p:cNvPicPr>
            <a:picLocks noChangeAspect="1"/>
          </p:cNvPicPr>
          <p:nvPr/>
        </p:nvPicPr>
        <p:blipFill>
          <a:blip r:embed="rId4"/>
          <a:stretch>
            <a:fillRect/>
          </a:stretch>
        </p:blipFill>
        <p:spPr>
          <a:xfrm>
            <a:off x="133289" y="2490699"/>
            <a:ext cx="2975912" cy="1009550"/>
          </a:xfrm>
          <a:prstGeom prst="rect">
            <a:avLst/>
          </a:prstGeom>
        </p:spPr>
      </p:pic>
      <p:pic>
        <p:nvPicPr>
          <p:cNvPr id="3" name="图片 2" descr="图片包含 屏幕截图&#10;&#10;&#10;&#10;自动生成的说明">
            <a:extLst>
              <a:ext uri="{FF2B5EF4-FFF2-40B4-BE49-F238E27FC236}">
                <a16:creationId xmlns:a16="http://schemas.microsoft.com/office/drawing/2014/main" id="{4550F644-6BCA-9845-8B1F-25F24BC72DB8}"/>
              </a:ext>
            </a:extLst>
          </p:cNvPr>
          <p:cNvPicPr>
            <a:picLocks noChangeAspect="1"/>
          </p:cNvPicPr>
          <p:nvPr/>
        </p:nvPicPr>
        <p:blipFill>
          <a:blip r:embed="rId5"/>
          <a:stretch>
            <a:fillRect/>
          </a:stretch>
        </p:blipFill>
        <p:spPr>
          <a:xfrm>
            <a:off x="105874" y="3429000"/>
            <a:ext cx="2803042" cy="3328350"/>
          </a:xfrm>
          <a:prstGeom prst="rect">
            <a:avLst/>
          </a:prstGeom>
        </p:spPr>
      </p:pic>
      <p:pic>
        <p:nvPicPr>
          <p:cNvPr id="11" name="图片 10" descr="图片包含 屏幕截图&#10;&#10;&#10;&#10;自动生成的说明">
            <a:extLst>
              <a:ext uri="{FF2B5EF4-FFF2-40B4-BE49-F238E27FC236}">
                <a16:creationId xmlns:a16="http://schemas.microsoft.com/office/drawing/2014/main" id="{32EF752B-064B-A149-8348-D96B872B2B47}"/>
              </a:ext>
            </a:extLst>
          </p:cNvPr>
          <p:cNvPicPr>
            <a:picLocks noChangeAspect="1"/>
          </p:cNvPicPr>
          <p:nvPr/>
        </p:nvPicPr>
        <p:blipFill>
          <a:blip r:embed="rId6"/>
          <a:stretch>
            <a:fillRect/>
          </a:stretch>
        </p:blipFill>
        <p:spPr>
          <a:xfrm>
            <a:off x="3397378" y="3338290"/>
            <a:ext cx="3488219" cy="3419060"/>
          </a:xfrm>
          <a:prstGeom prst="rect">
            <a:avLst/>
          </a:prstGeom>
        </p:spPr>
      </p:pic>
    </p:spTree>
    <p:extLst>
      <p:ext uri="{BB962C8B-B14F-4D97-AF65-F5344CB8AC3E}">
        <p14:creationId xmlns:p14="http://schemas.microsoft.com/office/powerpoint/2010/main" val="306443858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TotalTime>
  <Words>525</Words>
  <Application>Microsoft Macintosh PowerPoint</Application>
  <PresentationFormat>宽屏</PresentationFormat>
  <Paragraphs>103</Paragraphs>
  <Slides>13</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等线</vt:lpstr>
      <vt:lpstr>等线 Light</vt:lpstr>
      <vt:lpstr>Arial</vt:lpstr>
      <vt:lpstr>Arial Hebrew Light</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Lan Wei</dc:creator>
  <cp:lastModifiedBy>Lan Wei</cp:lastModifiedBy>
  <cp:revision>25</cp:revision>
  <dcterms:created xsi:type="dcterms:W3CDTF">2018-12-19T23:56:57Z</dcterms:created>
  <dcterms:modified xsi:type="dcterms:W3CDTF">2018-12-20T18:09:17Z</dcterms:modified>
</cp:coreProperties>
</file>